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 id="2147483732" r:id="rId5"/>
    <p:sldMasterId id="2147483754" r:id="rId6"/>
  </p:sldMasterIdLst>
  <p:notesMasterIdLst>
    <p:notesMasterId r:id="rId21"/>
  </p:notesMasterIdLst>
  <p:sldIdLst>
    <p:sldId id="256" r:id="rId7"/>
    <p:sldId id="257" r:id="rId8"/>
    <p:sldId id="277" r:id="rId9"/>
    <p:sldId id="259" r:id="rId10"/>
    <p:sldId id="270" r:id="rId11"/>
    <p:sldId id="272" r:id="rId12"/>
    <p:sldId id="273" r:id="rId13"/>
    <p:sldId id="278" r:id="rId14"/>
    <p:sldId id="269" r:id="rId15"/>
    <p:sldId id="275" r:id="rId16"/>
    <p:sldId id="274" r:id="rId17"/>
    <p:sldId id="276" r:id="rId18"/>
    <p:sldId id="266"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C2"/>
    <a:srgbClr val="176FB8"/>
    <a:srgbClr val="006DA3"/>
    <a:srgbClr val="B1CF11"/>
    <a:srgbClr val="EE591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56" autoAdjust="0"/>
    <p:restoredTop sz="92621" autoAdjust="0"/>
  </p:normalViewPr>
  <p:slideViewPr>
    <p:cSldViewPr snapToGrid="0">
      <p:cViewPr varScale="1">
        <p:scale>
          <a:sx n="54" d="100"/>
          <a:sy n="54" d="100"/>
        </p:scale>
        <p:origin x="96" y="360"/>
      </p:cViewPr>
      <p:guideLst>
        <p:guide orient="horz" pos="2160"/>
        <p:guide pos="3840"/>
      </p:guideLst>
    </p:cSldViewPr>
  </p:slideViewPr>
  <p:outlineViewPr>
    <p:cViewPr>
      <p:scale>
        <a:sx n="33" d="100"/>
        <a:sy n="33" d="100"/>
      </p:scale>
      <p:origin x="0" y="-8198"/>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7" d="100"/>
          <a:sy n="57" d="100"/>
        </p:scale>
        <p:origin x="2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AE6E3-86ED-4E4E-97E6-48C6046F778D}" type="datetimeFigureOut">
              <a:rPr lang="en-ZA" smtClean="0"/>
              <a:t>2018/09/06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339A0-71BC-45AF-ACC4-BDB57F794D91}" type="slidenum">
              <a:rPr lang="en-ZA" smtClean="0"/>
              <a:t>‹#›</a:t>
            </a:fld>
            <a:endParaRPr lang="en-ZA" dirty="0"/>
          </a:p>
        </p:txBody>
      </p:sp>
    </p:spTree>
    <p:extLst>
      <p:ext uri="{BB962C8B-B14F-4D97-AF65-F5344CB8AC3E}">
        <p14:creationId xmlns:p14="http://schemas.microsoft.com/office/powerpoint/2010/main" val="274732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08339A0-71BC-45AF-ACC4-BDB57F794D91}" type="slidenum">
              <a:rPr lang="en-ZA" smtClean="0"/>
              <a:t>11</a:t>
            </a:fld>
            <a:endParaRPr lang="en-ZA" dirty="0"/>
          </a:p>
        </p:txBody>
      </p:sp>
    </p:spTree>
    <p:extLst>
      <p:ext uri="{BB962C8B-B14F-4D97-AF65-F5344CB8AC3E}">
        <p14:creationId xmlns:p14="http://schemas.microsoft.com/office/powerpoint/2010/main" val="389164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404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524000"/>
            <a:ext cx="11424838" cy="4281488"/>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72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032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28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1"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15369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8"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5" y="1462906"/>
            <a:ext cx="5690257"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74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4"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4"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3"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5"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5"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100243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4"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rot="5400000">
            <a:off x="3207294"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30263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383177"/>
            <a:ext cx="11424838" cy="5422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223129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4"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4"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val="620545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5" y="374468"/>
            <a:ext cx="11424838"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userDrawn="1"/>
        </p:nvSpPr>
        <p:spPr>
          <a:xfrm>
            <a:off x="6046673"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p:cNvSpPr/>
          <p:nvPr userDrawn="1"/>
        </p:nvSpPr>
        <p:spPr>
          <a:xfrm>
            <a:off x="8935184"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16703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1" y="361995"/>
            <a:ext cx="5720822"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1"/>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1"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1" y="3077521"/>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1" y="348343"/>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300445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57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331824" cy="427209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440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87304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371"/>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5"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5" y="3631474"/>
            <a:ext cx="5709595" cy="2174014"/>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496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5" y="3632200"/>
            <a:ext cx="5709595" cy="2173288"/>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479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55469" b="13472"/>
          <a:stretch/>
        </p:blipFill>
        <p:spPr>
          <a:xfrm>
            <a:off x="0" y="0"/>
            <a:ext cx="5429250" cy="5934075"/>
          </a:xfrm>
          <a:prstGeom prst="rect">
            <a:avLst/>
          </a:prstGeom>
        </p:spPr>
      </p:pic>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7" name="Title 6"/>
          <p:cNvSpPr>
            <a:spLocks noGrp="1"/>
          </p:cNvSpPr>
          <p:nvPr>
            <p:ph type="title" hasCustomPrompt="1"/>
          </p:nvPr>
        </p:nvSpPr>
        <p:spPr>
          <a:xfrm>
            <a:off x="769582" y="655008"/>
            <a:ext cx="4063677" cy="1826929"/>
          </a:xfrm>
        </p:spPr>
        <p:txBody>
          <a:bodyPr/>
          <a:lstStyle>
            <a:lvl1pPr>
              <a:defRPr sz="4000" b="0"/>
            </a:lvl1pPr>
          </a:lstStyle>
          <a:p>
            <a:r>
              <a:rPr lang="en-US" dirty="0"/>
              <a:t>Add title</a:t>
            </a:r>
            <a:endParaRPr lang="en-ZA" dirty="0"/>
          </a:p>
        </p:txBody>
      </p:sp>
      <p:sp>
        <p:nvSpPr>
          <p:cNvPr id="9" name="Text Placeholder 8"/>
          <p:cNvSpPr>
            <a:spLocks noGrp="1"/>
          </p:cNvSpPr>
          <p:nvPr>
            <p:ph type="body" sz="quarter" idx="11" hasCustomPrompt="1"/>
          </p:nvPr>
        </p:nvSpPr>
        <p:spPr>
          <a:xfrm>
            <a:off x="769581" y="2603133"/>
            <a:ext cx="4063677" cy="1185096"/>
          </a:xfrm>
          <a:prstGeom prst="rect">
            <a:avLst/>
          </a:prstGeom>
        </p:spPr>
        <p:txBody>
          <a:bodyPr lIns="0" tIns="0" rIns="0" bIns="0"/>
          <a:lstStyle>
            <a:lvl1pPr marL="0" indent="0">
              <a:buNone/>
              <a:defRPr sz="24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val="1025079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904" y="0"/>
            <a:ext cx="5340096" cy="5721531"/>
          </a:xfrm>
          <a:prstGeom prst="rect">
            <a:avLst/>
          </a:prstGeom>
        </p:spPr>
      </p:pic>
      <p:sp>
        <p:nvSpPr>
          <p:cNvPr id="7" name="Title 6"/>
          <p:cNvSpPr>
            <a:spLocks noGrp="1"/>
          </p:cNvSpPr>
          <p:nvPr>
            <p:ph type="title" hasCustomPrompt="1"/>
          </p:nvPr>
        </p:nvSpPr>
        <p:spPr>
          <a:xfrm>
            <a:off x="7248759" y="655008"/>
            <a:ext cx="4063677" cy="1826929"/>
          </a:xfrm>
        </p:spPr>
        <p:txBody>
          <a:bodyPr/>
          <a:lstStyle>
            <a:lvl1pPr>
              <a:defRPr sz="4000"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7248758" y="2603133"/>
            <a:ext cx="4063677" cy="1185096"/>
          </a:xfrm>
          <a:prstGeom prst="rect">
            <a:avLst/>
          </a:prstGeom>
        </p:spPr>
        <p:txBody>
          <a:bodyPr lIns="0" tIns="0" rIns="0" bIns="0"/>
          <a:lstStyle>
            <a:lvl1pPr marL="0" indent="0">
              <a:buNone/>
              <a:defRPr sz="24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7248758" y="3987067"/>
            <a:ext cx="4063677" cy="1185096"/>
          </a:xfrm>
          <a:prstGeom prst="rect">
            <a:avLst/>
          </a:prstGeom>
        </p:spPr>
        <p:txBody>
          <a:bodyPr lIns="0" tIns="0" rIns="0" bIns="0"/>
          <a:lstStyle>
            <a:lvl1pPr marL="0" indent="0">
              <a:buNone/>
              <a:defRPr sz="24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val="1355898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1" y="1430072"/>
            <a:ext cx="7412122" cy="659985"/>
          </a:xfrm>
        </p:spPr>
        <p:txBody>
          <a:bodyPr/>
          <a:lstStyle>
            <a:lvl1pPr>
              <a:defRPr sz="4500" b="0">
                <a:solidFill>
                  <a:schemeClr val="tx2"/>
                </a:solidFill>
              </a:defRPr>
            </a:lvl1pPr>
          </a:lstStyle>
          <a:p>
            <a:r>
              <a:rPr lang="en-US" dirty="0"/>
              <a:t>Add end message</a:t>
            </a:r>
            <a:endParaRPr lang="en-ZA" dirty="0"/>
          </a:p>
        </p:txBody>
      </p:sp>
      <p:sp>
        <p:nvSpPr>
          <p:cNvPr id="9" name="Text Placeholder 8"/>
          <p:cNvSpPr>
            <a:spLocks noGrp="1"/>
          </p:cNvSpPr>
          <p:nvPr>
            <p:ph type="body" sz="quarter" idx="11"/>
          </p:nvPr>
        </p:nvSpPr>
        <p:spPr>
          <a:xfrm>
            <a:off x="1592541" y="2052312"/>
            <a:ext cx="7420830" cy="1185096"/>
          </a:xfrm>
          <a:prstGeom prst="rect">
            <a:avLst/>
          </a:prstGeom>
        </p:spPr>
        <p:txBody>
          <a:bodyPr lIns="0" tIns="0" rIns="0" bIns="0"/>
          <a:lstStyle>
            <a:lvl1pPr marL="0" indent="0">
              <a:buNone/>
              <a:defRPr sz="22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endParaRPr lang="en-ZA" dirty="0"/>
          </a:p>
        </p:txBody>
      </p:sp>
      <p:sp>
        <p:nvSpPr>
          <p:cNvPr id="8" name="Text Placeholder 8"/>
          <p:cNvSpPr>
            <a:spLocks noGrp="1"/>
          </p:cNvSpPr>
          <p:nvPr>
            <p:ph type="body" sz="quarter" idx="12"/>
          </p:nvPr>
        </p:nvSpPr>
        <p:spPr>
          <a:xfrm>
            <a:off x="1592541" y="4082862"/>
            <a:ext cx="7412122" cy="428179"/>
          </a:xfrm>
          <a:prstGeom prst="rect">
            <a:avLst/>
          </a:prstGeom>
        </p:spPr>
        <p:txBody>
          <a:bodyPr lIns="0" tIns="0" rIns="0" bIns="0"/>
          <a:lstStyle>
            <a:lvl1pPr marL="0" indent="0">
              <a:buNone/>
              <a:defRPr sz="16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endParaRPr lang="en-ZA" dirty="0"/>
          </a:p>
        </p:txBody>
      </p:sp>
    </p:spTree>
    <p:extLst>
      <p:ext uri="{BB962C8B-B14F-4D97-AF65-F5344CB8AC3E}">
        <p14:creationId xmlns:p14="http://schemas.microsoft.com/office/powerpoint/2010/main" val="314247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1" y="1430072"/>
            <a:ext cx="7412122" cy="659985"/>
          </a:xfrm>
        </p:spPr>
        <p:txBody>
          <a:bodyPr/>
          <a:lstStyle>
            <a:lvl1pPr>
              <a:defRPr sz="4500" b="0">
                <a:solidFill>
                  <a:schemeClr val="bg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1" y="2052312"/>
            <a:ext cx="7420830" cy="1185096"/>
          </a:xfrm>
          <a:prstGeom prst="rect">
            <a:avLst/>
          </a:prstGeom>
        </p:spPr>
        <p:txBody>
          <a:bodyPr lIns="0" tIns="0" rIns="0" bIns="0"/>
          <a:lstStyle>
            <a:lvl1pPr marL="0" indent="0">
              <a:buNone/>
              <a:defRPr sz="22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p>
        </p:txBody>
      </p:sp>
      <p:sp>
        <p:nvSpPr>
          <p:cNvPr id="8" name="Text Placeholder 8"/>
          <p:cNvSpPr>
            <a:spLocks noGrp="1"/>
          </p:cNvSpPr>
          <p:nvPr>
            <p:ph type="body" sz="quarter" idx="12" hasCustomPrompt="1"/>
          </p:nvPr>
        </p:nvSpPr>
        <p:spPr>
          <a:xfrm>
            <a:off x="1592541" y="4082862"/>
            <a:ext cx="7412122" cy="428179"/>
          </a:xfrm>
          <a:prstGeom prst="rect">
            <a:avLst/>
          </a:prstGeom>
        </p:spPr>
        <p:txBody>
          <a:bodyPr lIns="0" tIns="0" rIns="0" bIns="0"/>
          <a:lstStyle>
            <a:lvl1pPr marL="0" indent="0">
              <a:buNone/>
              <a:defRPr sz="1600" baseline="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p>
        </p:txBody>
      </p:sp>
    </p:spTree>
    <p:extLst>
      <p:ext uri="{BB962C8B-B14F-4D97-AF65-F5344CB8AC3E}">
        <p14:creationId xmlns:p14="http://schemas.microsoft.com/office/powerpoint/2010/main" val="3960355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583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50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100025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26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7"/>
            <a:ext cx="11421533" cy="482758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1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2" y="1415322"/>
            <a:ext cx="6985000" cy="582811"/>
          </a:xfrm>
        </p:spPr>
        <p:txBody>
          <a:bodyPr lIns="0" tIns="0" rIns="0" bIns="0" anchor="t" anchorCtr="0"/>
          <a:lstStyle>
            <a:lvl1pPr algn="l">
              <a:defRPr sz="4400"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3897082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523999"/>
            <a:ext cx="11424838" cy="4784725"/>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417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032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189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1"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27225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5"/>
            <a:ext cx="5684568" cy="48458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5" y="1462905"/>
            <a:ext cx="5690257" cy="48458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194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4"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4"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3"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5"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5"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100243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4"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rot="5400000">
            <a:off x="3207294"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60216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383177"/>
            <a:ext cx="11424838" cy="5925548"/>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2715291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4"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4"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val="687002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5" y="374468"/>
            <a:ext cx="11424838"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userDrawn="1"/>
        </p:nvSpPr>
        <p:spPr>
          <a:xfrm>
            <a:off x="6046673"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p:cNvSpPr/>
          <p:nvPr userDrawn="1"/>
        </p:nvSpPr>
        <p:spPr>
          <a:xfrm>
            <a:off x="8935184"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43116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1" y="361995"/>
            <a:ext cx="5720822"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1"/>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1"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1" y="3077521"/>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1" y="348343"/>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850633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57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828484" cy="4775334"/>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77533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50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2" y="1415322"/>
            <a:ext cx="6945334"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4198944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371"/>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5"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77533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5" y="3631473"/>
            <a:ext cx="5709595" cy="2677251"/>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650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5" y="3632199"/>
            <a:ext cx="5709595" cy="2676525"/>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77533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4233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854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295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100025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089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7"/>
            <a:ext cx="11421533" cy="482758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192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523999"/>
            <a:ext cx="11424838" cy="4784725"/>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001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032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298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1"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004520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5"/>
            <a:ext cx="5684568" cy="48458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5" y="1462905"/>
            <a:ext cx="5690257" cy="48458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52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0"/>
            <a:ext cx="12192000" cy="6858000"/>
          </a:xfrm>
          <a:prstGeom prst="rect">
            <a:avLst/>
          </a:prstGeom>
        </p:spPr>
        <p:txBody>
          <a:bodyPr/>
          <a:lstStyle>
            <a:lvl1pPr marL="0" indent="0">
              <a:buNone/>
              <a:defRPr sz="1400" baseline="0">
                <a:latin typeface="+mn-lt"/>
              </a:defRPr>
            </a:lvl1pPr>
          </a:lstStyle>
          <a:p>
            <a:r>
              <a:rPr lang="en-ZA" dirty="0">
                <a:latin typeface="+mn-lt"/>
              </a:rPr>
              <a:t>Add picture</a:t>
            </a:r>
            <a:endParaRPr lang="en-ZA" dirty="0"/>
          </a:p>
        </p:txBody>
      </p:sp>
      <p:sp>
        <p:nvSpPr>
          <p:cNvPr id="5" name="Title 4"/>
          <p:cNvSpPr>
            <a:spLocks noGrp="1"/>
          </p:cNvSpPr>
          <p:nvPr>
            <p:ph type="title" hasCustomPrompt="1"/>
          </p:nvPr>
        </p:nvSpPr>
        <p:spPr>
          <a:xfrm>
            <a:off x="1548872" y="1415322"/>
            <a:ext cx="6945334"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359" t="15001" r="2265" b="4027"/>
          <a:stretch/>
        </p:blipFill>
        <p:spPr>
          <a:xfrm>
            <a:off x="1019174" y="1028700"/>
            <a:ext cx="10896601" cy="5553075"/>
          </a:xfrm>
          <a:prstGeom prst="rect">
            <a:avLst/>
          </a:prstGeom>
        </p:spPr>
      </p:pic>
    </p:spTree>
    <p:extLst>
      <p:ext uri="{BB962C8B-B14F-4D97-AF65-F5344CB8AC3E}">
        <p14:creationId xmlns:p14="http://schemas.microsoft.com/office/powerpoint/2010/main" val="994436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4"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4"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3"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5"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5"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100243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4"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rot="5400000">
            <a:off x="3207294"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943473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383177"/>
            <a:ext cx="11424838" cy="5925548"/>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2545836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4"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4"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val="38569542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5" y="374468"/>
            <a:ext cx="11424838"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userDrawn="1"/>
        </p:nvSpPr>
        <p:spPr>
          <a:xfrm>
            <a:off x="6046673"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p:cNvSpPr/>
          <p:nvPr userDrawn="1"/>
        </p:nvSpPr>
        <p:spPr>
          <a:xfrm>
            <a:off x="8935184"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404839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1" y="361995"/>
            <a:ext cx="5720822"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1"/>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1"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1" y="3077521"/>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1" y="348343"/>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8273202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57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828484" cy="4775334"/>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77533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491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371"/>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5"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77533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5" y="3631473"/>
            <a:ext cx="5709595" cy="2677251"/>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6350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5" y="3632199"/>
            <a:ext cx="5709595" cy="2676525"/>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77533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76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32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63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100025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13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8"/>
            <a:ext cx="11421533" cy="4324350"/>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27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1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3.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7">
            <a:extLst>
              <a:ext uri="{28A0092B-C50C-407E-A947-70E740481C1C}">
                <a14:useLocalDpi xmlns:a14="http://schemas.microsoft.com/office/drawing/2010/main" val="0"/>
              </a:ext>
            </a:extLst>
          </a:blip>
          <a:srcRect l="2264" t="84306" b="2777"/>
          <a:stretch/>
        </p:blipFill>
        <p:spPr>
          <a:xfrm>
            <a:off x="257175" y="5876233"/>
            <a:ext cx="11925299" cy="886518"/>
          </a:xfrm>
          <a:prstGeom prst="rect">
            <a:avLst/>
          </a:prstGeom>
        </p:spPr>
      </p:pic>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
        <p:nvSpPr>
          <p:cNvPr id="11" name="TextBox 10"/>
          <p:cNvSpPr txBox="1"/>
          <p:nvPr userDrawn="1"/>
        </p:nvSpPr>
        <p:spPr>
          <a:xfrm>
            <a:off x="508002" y="6134128"/>
            <a:ext cx="9922933" cy="276999"/>
          </a:xfrm>
          <a:prstGeom prst="rect">
            <a:avLst/>
          </a:prstGeom>
          <a:noFill/>
        </p:spPr>
        <p:txBody>
          <a:bodyPr wrap="square" lIns="0" tIns="0" rIns="0" bIns="0" rtlCol="0">
            <a:spAutoFit/>
          </a:bodyPr>
          <a:lstStyle/>
          <a:p>
            <a:r>
              <a:rPr lang="en-ZA" sz="900" dirty="0">
                <a:solidFill>
                  <a:schemeClr val="bg2"/>
                </a:solidFill>
              </a:rPr>
              <a:t>Contractor Stand Down 2017</a:t>
            </a:r>
          </a:p>
          <a:p>
            <a:fld id="{9A88FD3B-46B6-470B-BDFA-80AAD1508A33}" type="slidenum">
              <a:rPr lang="en-ZA" sz="900" dirty="0">
                <a:solidFill>
                  <a:schemeClr val="bg2"/>
                </a:solidFill>
              </a:rPr>
              <a:t>‹#›</a:t>
            </a:fld>
            <a:endParaRPr lang="en-ZA" sz="900" dirty="0">
              <a:solidFill>
                <a:schemeClr val="bg2"/>
              </a:solidFill>
            </a:endParaRPr>
          </a:p>
        </p:txBody>
      </p:sp>
    </p:spTree>
    <p:extLst>
      <p:ext uri="{BB962C8B-B14F-4D97-AF65-F5344CB8AC3E}">
        <p14:creationId xmlns:p14="http://schemas.microsoft.com/office/powerpoint/2010/main" val="347660986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6" r:id="rId20"/>
    <p:sldLayoutId id="2147483727" r:id="rId21"/>
    <p:sldLayoutId id="2147483728" r:id="rId22"/>
    <p:sldLayoutId id="2147483729" r:id="rId23"/>
    <p:sldLayoutId id="2147483730" r:id="rId24"/>
    <p:sldLayoutId id="2147483731" r:id="rId25"/>
  </p:sldLayoutIdLst>
  <p:hf sldNum="0" hdr="0"/>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
        <p:nvSpPr>
          <p:cNvPr id="5" name="TextBox 4"/>
          <p:cNvSpPr txBox="1"/>
          <p:nvPr userDrawn="1"/>
        </p:nvSpPr>
        <p:spPr>
          <a:xfrm>
            <a:off x="365986" y="6446927"/>
            <a:ext cx="7442200" cy="138499"/>
          </a:xfrm>
          <a:prstGeom prst="rect">
            <a:avLst/>
          </a:prstGeom>
          <a:noFill/>
        </p:spPr>
        <p:txBody>
          <a:bodyPr wrap="square" lIns="0" tIns="0" rIns="0" bIns="0" rtlCol="0">
            <a:spAutoFit/>
          </a:bodyPr>
          <a:lstStyle/>
          <a:p>
            <a:r>
              <a:rPr lang="en-ZA" sz="900" dirty="0">
                <a:solidFill>
                  <a:schemeClr val="bg2"/>
                </a:solidFill>
              </a:rPr>
              <a:t>[Add presentation title in slide master mode]  |  </a:t>
            </a:r>
            <a:fld id="{9A88FD3B-46B6-470B-BDFA-80AAD1508A33}" type="slidenum">
              <a:rPr lang="en-ZA" sz="900" smtClean="0">
                <a:solidFill>
                  <a:schemeClr val="bg2"/>
                </a:solidFill>
              </a:rPr>
              <a:t>‹#›</a:t>
            </a:fld>
            <a:endParaRPr lang="en-ZA" sz="900" dirty="0">
              <a:solidFill>
                <a:schemeClr val="bg2"/>
              </a:solidFill>
            </a:endParaRPr>
          </a:p>
        </p:txBody>
      </p:sp>
      <p:pic>
        <p:nvPicPr>
          <p:cNvPr id="6" name="Pictur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230261" y="6420924"/>
            <a:ext cx="617252" cy="190505"/>
          </a:xfrm>
          <a:prstGeom prst="rect">
            <a:avLst/>
          </a:prstGeom>
        </p:spPr>
      </p:pic>
    </p:spTree>
    <p:extLst>
      <p:ext uri="{BB962C8B-B14F-4D97-AF65-F5344CB8AC3E}">
        <p14:creationId xmlns:p14="http://schemas.microsoft.com/office/powerpoint/2010/main" val="222118554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hf sldNum="0" hdr="0"/>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74" userDrawn="1">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Tree>
    <p:extLst>
      <p:ext uri="{BB962C8B-B14F-4D97-AF65-F5344CB8AC3E}">
        <p14:creationId xmlns:p14="http://schemas.microsoft.com/office/powerpoint/2010/main" val="386989463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hf sldNum="0" hdr="0"/>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74">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co.za/url?sa=i&amp;rct=j&amp;q=&amp;esrc=s&amp;source=images&amp;cd=&amp;cad=rja&amp;uact=8&amp;ved=2ahUKEwioqcyzl6HdAhVHgVwKHfNhDb4QjRx6BAgBEAU&amp;url=https://allsafetyposters.com/safety-poster/safety-is-everyones-responsibility/&amp;psig=AOvVaw1YAh-jpYF_59pbimFbYQoC&amp;ust=1536144726698329" TargetMode="Externa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99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Incident Management </a:t>
            </a:r>
          </a:p>
        </p:txBody>
      </p:sp>
      <p:sp>
        <p:nvSpPr>
          <p:cNvPr id="3" name="Text Placeholder 2"/>
          <p:cNvSpPr>
            <a:spLocks noGrp="1"/>
          </p:cNvSpPr>
          <p:nvPr>
            <p:ph type="body" sz="quarter" idx="10"/>
          </p:nvPr>
        </p:nvSpPr>
        <p:spPr>
          <a:xfrm>
            <a:off x="380999" y="828675"/>
            <a:ext cx="11421534" cy="510087"/>
          </a:xfrm>
        </p:spPr>
        <p:txBody>
          <a:bodyPr/>
          <a:lstStyle/>
          <a:p>
            <a:r>
              <a:rPr lang="en-ZA" b="1" dirty="0"/>
              <a:t>Client’s  responsibility (Openserve/Telkom)</a:t>
            </a:r>
          </a:p>
        </p:txBody>
      </p:sp>
      <p:sp>
        <p:nvSpPr>
          <p:cNvPr id="4" name="Text Placeholder 3"/>
          <p:cNvSpPr>
            <a:spLocks noGrp="1"/>
          </p:cNvSpPr>
          <p:nvPr>
            <p:ph type="body" sz="quarter" idx="11"/>
          </p:nvPr>
        </p:nvSpPr>
        <p:spPr>
          <a:xfrm>
            <a:off x="381000" y="1214438"/>
            <a:ext cx="11420806" cy="4743450"/>
          </a:xfrm>
        </p:spPr>
        <p:txBody>
          <a:bodyPr/>
          <a:lstStyle/>
          <a:p>
            <a:r>
              <a:rPr lang="en-ZA" dirty="0"/>
              <a:t>Where a fatality or permanent disability injury occurs on a construction site, the client must ensure that the contractor provides  the provincial director with a report contemplated in section 24 of the act; in accordance with regulation 8 and 9 of the GAR, 2013; and that report includes the measures that the contractor intends to implement to ensure safe construction site. </a:t>
            </a:r>
          </a:p>
          <a:p>
            <a:pPr marL="0" indent="0">
              <a:buNone/>
            </a:pPr>
            <a:r>
              <a:rPr lang="en-ZA" sz="2000" b="1" dirty="0"/>
              <a:t>Contractor’ responsibility : (Service providers/subcontractors) </a:t>
            </a:r>
          </a:p>
          <a:p>
            <a:r>
              <a:rPr lang="en-ZA" dirty="0"/>
              <a:t>The Contractor shall implement and manage a Workplace incident book; which will include all reportable incidents, near misses and first aid treatment.</a:t>
            </a:r>
          </a:p>
          <a:p>
            <a:r>
              <a:rPr lang="en-ZA" dirty="0"/>
              <a:t>The Contractor shall within 7days report all incidents referred to in Section 24 of the OHS Act to the Department of Labour as well as to the Client within 24hrs of occurrence . </a:t>
            </a:r>
          </a:p>
          <a:p>
            <a:r>
              <a:rPr lang="en-ZA" dirty="0"/>
              <a:t> in accordance with regulation 8 and 9 of the GAR, 2013;shall report and  investigate all section 24 incidents </a:t>
            </a:r>
          </a:p>
          <a:p>
            <a:r>
              <a:rPr lang="en-ZA" dirty="0"/>
              <a:t>A copy of the submitted documentation to the Department of Labour as per specified statutory requirement timelines shall be forwarded to the Client  after submission to the Department of Labour. Any other relevant authority must be informed of the incident by the Contractor e.g. Compensation for Injuries and Diseases Commissioner and South African Police Services as and when required.</a:t>
            </a:r>
          </a:p>
          <a:p>
            <a:pPr marL="0" indent="0">
              <a:buNone/>
            </a:pPr>
            <a:endParaRPr lang="en-ZA" dirty="0"/>
          </a:p>
          <a:p>
            <a:pPr marL="0" indent="0">
              <a:buNone/>
            </a:pPr>
            <a:endParaRPr lang="en-ZA" dirty="0"/>
          </a:p>
          <a:p>
            <a:endParaRPr lang="en-ZA" dirty="0"/>
          </a:p>
        </p:txBody>
      </p:sp>
      <p:sp>
        <p:nvSpPr>
          <p:cNvPr id="5" name="Rectangle 4"/>
          <p:cNvSpPr/>
          <p:nvPr/>
        </p:nvSpPr>
        <p:spPr>
          <a:xfrm>
            <a:off x="480286" y="6083834"/>
            <a:ext cx="1691414" cy="285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92450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continued</a:t>
            </a:r>
          </a:p>
        </p:txBody>
      </p:sp>
      <p:sp>
        <p:nvSpPr>
          <p:cNvPr id="3" name="Text Placeholder 2"/>
          <p:cNvSpPr>
            <a:spLocks noGrp="1"/>
          </p:cNvSpPr>
          <p:nvPr>
            <p:ph type="body" sz="quarter" idx="10"/>
          </p:nvPr>
        </p:nvSpPr>
        <p:spPr>
          <a:xfrm>
            <a:off x="380999" y="999037"/>
            <a:ext cx="11422062" cy="636032"/>
          </a:xfrm>
        </p:spPr>
        <p:txBody>
          <a:bodyPr/>
          <a:lstStyle/>
          <a:p>
            <a:pPr lvl="0"/>
            <a:r>
              <a:rPr lang="en-ZA" b="1" dirty="0"/>
              <a:t>Contractor responsibilities</a:t>
            </a:r>
          </a:p>
        </p:txBody>
      </p:sp>
      <p:sp>
        <p:nvSpPr>
          <p:cNvPr id="4" name="Text Placeholder 3"/>
          <p:cNvSpPr>
            <a:spLocks noGrp="1"/>
          </p:cNvSpPr>
          <p:nvPr>
            <p:ph type="body" sz="quarter" idx="11"/>
          </p:nvPr>
        </p:nvSpPr>
        <p:spPr/>
        <p:txBody>
          <a:bodyPr/>
          <a:lstStyle/>
          <a:p>
            <a:endParaRPr lang="en-ZA" dirty="0"/>
          </a:p>
          <a:p>
            <a:endParaRPr lang="en-ZA" dirty="0"/>
          </a:p>
          <a:p>
            <a:pPr marL="268287" lvl="1" indent="0">
              <a:buNone/>
            </a:pPr>
            <a:r>
              <a:rPr lang="en-ZA" dirty="0"/>
              <a:t> </a:t>
            </a:r>
          </a:p>
        </p:txBody>
      </p:sp>
      <p:sp>
        <p:nvSpPr>
          <p:cNvPr id="5" name="Rectangle 4"/>
          <p:cNvSpPr/>
          <p:nvPr/>
        </p:nvSpPr>
        <p:spPr>
          <a:xfrm>
            <a:off x="365986" y="1635069"/>
            <a:ext cx="11064014" cy="1754326"/>
          </a:xfrm>
          <a:prstGeom prst="rect">
            <a:avLst/>
          </a:prstGeom>
        </p:spPr>
        <p:txBody>
          <a:bodyPr wrap="square">
            <a:spAutoFit/>
          </a:bodyPr>
          <a:lstStyle/>
          <a:p>
            <a:endParaRPr lang="en-ZA" dirty="0"/>
          </a:p>
          <a:p>
            <a:pPr marL="285750" indent="-285750">
              <a:buFont typeface="Arial" panose="020B0604020202020204" pitchFamily="34" charset="0"/>
              <a:buChar char="•"/>
            </a:pPr>
            <a:r>
              <a:rPr lang="en-ZA" dirty="0">
                <a:solidFill>
                  <a:schemeClr val="bg2"/>
                </a:solidFill>
              </a:rPr>
              <a:t>The Client shall be informed of any investigation or formal inquiry to be conducted in terms of section 31 and 32 of the OHS Act, involving any incident arising from any activities undertaken and controlled by the Contractor. As per section 30 of the OHS Act, the Client reserves the right to be informed of any notices issued by the Department of Labour.</a:t>
            </a:r>
          </a:p>
          <a:p>
            <a:endParaRPr lang="en-ZA" dirty="0">
              <a:solidFill>
                <a:schemeClr val="bg2"/>
              </a:solidFill>
            </a:endParaRPr>
          </a:p>
        </p:txBody>
      </p:sp>
      <p:pic>
        <p:nvPicPr>
          <p:cNvPr id="8" name="Picture 7">
            <a:extLst>
              <a:ext uri="{FF2B5EF4-FFF2-40B4-BE49-F238E27FC236}">
                <a16:creationId xmlns:a16="http://schemas.microsoft.com/office/drawing/2014/main" id="{D988AEDB-13BA-4B27-A4A0-D774202D5444}"/>
              </a:ext>
            </a:extLst>
          </p:cNvPr>
          <p:cNvPicPr>
            <a:picLocks noChangeAspect="1"/>
          </p:cNvPicPr>
          <p:nvPr/>
        </p:nvPicPr>
        <p:blipFill>
          <a:blip r:embed="rId3"/>
          <a:stretch>
            <a:fillRect/>
          </a:stretch>
        </p:blipFill>
        <p:spPr>
          <a:xfrm rot="508697">
            <a:off x="8347593" y="3853013"/>
            <a:ext cx="2972003" cy="1717964"/>
          </a:xfrm>
          <a:prstGeom prst="rect">
            <a:avLst/>
          </a:prstGeom>
        </p:spPr>
      </p:pic>
      <p:sp>
        <p:nvSpPr>
          <p:cNvPr id="7" name="Rectangle 6"/>
          <p:cNvSpPr/>
          <p:nvPr/>
        </p:nvSpPr>
        <p:spPr>
          <a:xfrm>
            <a:off x="480286" y="6083834"/>
            <a:ext cx="1691414" cy="285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85209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Common contractor/service provider  non-compliances </a:t>
            </a:r>
          </a:p>
        </p:txBody>
      </p:sp>
      <p:sp>
        <p:nvSpPr>
          <p:cNvPr id="3" name="Text Placeholder 2"/>
          <p:cNvSpPr>
            <a:spLocks noGrp="1"/>
          </p:cNvSpPr>
          <p:nvPr>
            <p:ph type="body" sz="quarter" idx="10"/>
          </p:nvPr>
        </p:nvSpPr>
        <p:spPr>
          <a:xfrm>
            <a:off x="380471" y="858910"/>
            <a:ext cx="11422062" cy="479852"/>
          </a:xfrm>
        </p:spPr>
        <p:txBody>
          <a:bodyPr/>
          <a:lstStyle/>
          <a:p>
            <a:r>
              <a:rPr lang="en-ZA" b="1" dirty="0"/>
              <a:t>Common observed non-compliances </a:t>
            </a:r>
          </a:p>
        </p:txBody>
      </p:sp>
      <p:sp>
        <p:nvSpPr>
          <p:cNvPr id="4" name="Text Placeholder 3"/>
          <p:cNvSpPr>
            <a:spLocks noGrp="1"/>
          </p:cNvSpPr>
          <p:nvPr>
            <p:ph type="body" sz="quarter" idx="11"/>
          </p:nvPr>
        </p:nvSpPr>
        <p:spPr>
          <a:xfrm>
            <a:off x="365987" y="1338763"/>
            <a:ext cx="11436546" cy="4647700"/>
          </a:xfrm>
        </p:spPr>
        <p:txBody>
          <a:bodyPr/>
          <a:lstStyle/>
          <a:p>
            <a:r>
              <a:rPr lang="en-ZA" dirty="0"/>
              <a:t>Expired letter of good standing </a:t>
            </a:r>
          </a:p>
          <a:p>
            <a:r>
              <a:rPr lang="en-ZA" dirty="0"/>
              <a:t>Expired medical fitness certificates </a:t>
            </a:r>
          </a:p>
          <a:p>
            <a:r>
              <a:rPr lang="en-ZA" dirty="0"/>
              <a:t>Unsupervised work on site </a:t>
            </a:r>
          </a:p>
          <a:p>
            <a:r>
              <a:rPr lang="en-ZA" dirty="0"/>
              <a:t>Daily risk assessments not done</a:t>
            </a:r>
          </a:p>
          <a:p>
            <a:r>
              <a:rPr lang="en-ZA" dirty="0"/>
              <a:t>Project /baseline line risk assessment not for the project  executed; no revision </a:t>
            </a:r>
          </a:p>
          <a:p>
            <a:r>
              <a:rPr lang="en-ZA" dirty="0"/>
              <a:t>Some legal appointments not in place</a:t>
            </a:r>
          </a:p>
          <a:p>
            <a:r>
              <a:rPr lang="en-ZA" dirty="0"/>
              <a:t>Drinking water not provided </a:t>
            </a:r>
          </a:p>
          <a:p>
            <a:r>
              <a:rPr lang="en-ZA" dirty="0"/>
              <a:t>Public safety protection measures not implemented- no barricading, road signs not displayed </a:t>
            </a:r>
          </a:p>
          <a:p>
            <a:r>
              <a:rPr lang="en-ZA" dirty="0"/>
              <a:t>SHE plans not available, or not implemented </a:t>
            </a:r>
          </a:p>
          <a:p>
            <a:r>
              <a:rPr lang="en-ZA" dirty="0"/>
              <a:t>Substandard Personal Protective Clothing : torn /and faded vests </a:t>
            </a:r>
          </a:p>
          <a:p>
            <a:r>
              <a:rPr lang="en-ZA" dirty="0"/>
              <a:t>Non compliance to confined space entry requirements- gas testing </a:t>
            </a:r>
          </a:p>
          <a:p>
            <a:r>
              <a:rPr lang="en-ZA" dirty="0"/>
              <a:t>Inspections of tools and equipment not done, Ladders, first aid boxes, gas tester calibration certificates, etc. </a:t>
            </a:r>
          </a:p>
          <a:p>
            <a:endParaRPr lang="en-ZA" dirty="0"/>
          </a:p>
          <a:p>
            <a:endParaRPr lang="en-ZA" dirty="0"/>
          </a:p>
        </p:txBody>
      </p:sp>
      <p:pic>
        <p:nvPicPr>
          <p:cNvPr id="5" name="Picture 4">
            <a:extLst>
              <a:ext uri="{FF2B5EF4-FFF2-40B4-BE49-F238E27FC236}">
                <a16:creationId xmlns:a16="http://schemas.microsoft.com/office/drawing/2014/main" id="{A9533AAB-5545-4740-BF07-1C129BD4962A}"/>
              </a:ext>
            </a:extLst>
          </p:cNvPr>
          <p:cNvPicPr>
            <a:picLocks noChangeAspect="1"/>
          </p:cNvPicPr>
          <p:nvPr/>
        </p:nvPicPr>
        <p:blipFill>
          <a:blip r:embed="rId2"/>
          <a:stretch>
            <a:fillRect/>
          </a:stretch>
        </p:blipFill>
        <p:spPr>
          <a:xfrm>
            <a:off x="9768066" y="3301339"/>
            <a:ext cx="1853917" cy="1674687"/>
          </a:xfrm>
          <a:prstGeom prst="rect">
            <a:avLst/>
          </a:prstGeom>
        </p:spPr>
      </p:pic>
      <p:pic>
        <p:nvPicPr>
          <p:cNvPr id="6" name="Picture 5">
            <a:extLst>
              <a:ext uri="{FF2B5EF4-FFF2-40B4-BE49-F238E27FC236}">
                <a16:creationId xmlns:a16="http://schemas.microsoft.com/office/drawing/2014/main" id="{88A347E4-EE1B-4182-A27F-29BAFE14A1C1}"/>
              </a:ext>
            </a:extLst>
          </p:cNvPr>
          <p:cNvPicPr>
            <a:picLocks noChangeAspect="1"/>
          </p:cNvPicPr>
          <p:nvPr/>
        </p:nvPicPr>
        <p:blipFill>
          <a:blip r:embed="rId3"/>
          <a:stretch>
            <a:fillRect/>
          </a:stretch>
        </p:blipFill>
        <p:spPr>
          <a:xfrm>
            <a:off x="8871232" y="999037"/>
            <a:ext cx="2638425" cy="2162175"/>
          </a:xfrm>
          <a:prstGeom prst="rect">
            <a:avLst/>
          </a:prstGeom>
        </p:spPr>
      </p:pic>
      <p:sp>
        <p:nvSpPr>
          <p:cNvPr id="7" name="Rectangle 6"/>
          <p:cNvSpPr/>
          <p:nvPr/>
        </p:nvSpPr>
        <p:spPr>
          <a:xfrm>
            <a:off x="480286" y="6083834"/>
            <a:ext cx="1691414" cy="285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45027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Don’t take chances</a:t>
            </a:r>
          </a:p>
        </p:txBody>
      </p:sp>
      <p:sp>
        <p:nvSpPr>
          <p:cNvPr id="3" name="Text Placeholder 2"/>
          <p:cNvSpPr>
            <a:spLocks noGrp="1"/>
          </p:cNvSpPr>
          <p:nvPr>
            <p:ph type="body" sz="quarter" idx="10"/>
          </p:nvPr>
        </p:nvSpPr>
        <p:spPr>
          <a:xfrm>
            <a:off x="380999" y="929424"/>
            <a:ext cx="11422062" cy="3372241"/>
          </a:xfrm>
        </p:spPr>
        <p:txBody>
          <a:bodyPr/>
          <a:lstStyle/>
          <a:p>
            <a:r>
              <a:rPr lang="en-ZA" b="1" dirty="0"/>
              <a:t>While on a ladder, never step back to admire your work</a:t>
            </a:r>
            <a:endParaRPr lang="en-ZA" dirty="0"/>
          </a:p>
          <a:p>
            <a:r>
              <a:rPr lang="en-ZA" b="1" dirty="0"/>
              <a:t>Ladder safety has it’s ups and downs.</a:t>
            </a:r>
          </a:p>
          <a:p>
            <a:r>
              <a:rPr lang="en-ZA" dirty="0"/>
              <a:t>Chance Takers Are Accident Makers</a:t>
            </a:r>
          </a:p>
          <a:p>
            <a:r>
              <a:rPr lang="en-ZA" dirty="0"/>
              <a:t>Ignoring a Warning Can Cause Much Mourning</a:t>
            </a:r>
          </a:p>
          <a:p>
            <a:endParaRPr lang="en-ZA" dirty="0"/>
          </a:p>
          <a:p>
            <a:pPr lvl="0"/>
            <a:endParaRPr lang="en-ZA" dirty="0"/>
          </a:p>
        </p:txBody>
      </p:sp>
      <p:sp>
        <p:nvSpPr>
          <p:cNvPr id="4" name="Text Placeholder 3"/>
          <p:cNvSpPr>
            <a:spLocks noGrp="1"/>
          </p:cNvSpPr>
          <p:nvPr>
            <p:ph type="body" sz="quarter" idx="11"/>
          </p:nvPr>
        </p:nvSpPr>
        <p:spPr/>
        <p:txBody>
          <a:bodyPr/>
          <a:lstStyle/>
          <a:p>
            <a:pPr lvl="0"/>
            <a:endParaRPr lang="en-ZA" dirty="0"/>
          </a:p>
          <a:p>
            <a:pPr marL="268287" lvl="1" indent="0">
              <a:buNone/>
            </a:pPr>
            <a:endParaRPr lang="en-ZA" dirty="0"/>
          </a:p>
        </p:txBody>
      </p:sp>
      <p:sp>
        <p:nvSpPr>
          <p:cNvPr id="5" name="Rectangle 4"/>
          <p:cNvSpPr/>
          <p:nvPr/>
        </p:nvSpPr>
        <p:spPr>
          <a:xfrm>
            <a:off x="480286" y="6083834"/>
            <a:ext cx="1691414" cy="285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A person standing in front of a building&#10;&#10;Description generated with high confidence">
            <a:extLst>
              <a:ext uri="{FF2B5EF4-FFF2-40B4-BE49-F238E27FC236}">
                <a16:creationId xmlns:a16="http://schemas.microsoft.com/office/drawing/2014/main" id="{62E03604-1A11-4138-8543-E9C0BF5EF24F}"/>
              </a:ext>
            </a:extLst>
          </p:cNvPr>
          <p:cNvPicPr>
            <a:picLocks noChangeAspect="1"/>
          </p:cNvPicPr>
          <p:nvPr/>
        </p:nvPicPr>
        <p:blipFill>
          <a:blip r:embed="rId2"/>
          <a:stretch>
            <a:fillRect/>
          </a:stretch>
        </p:blipFill>
        <p:spPr>
          <a:xfrm>
            <a:off x="607219" y="2992273"/>
            <a:ext cx="4404168" cy="2642501"/>
          </a:xfrm>
          <a:prstGeom prst="rect">
            <a:avLst/>
          </a:prstGeom>
        </p:spPr>
      </p:pic>
      <p:pic>
        <p:nvPicPr>
          <p:cNvPr id="17" name="Picture 16">
            <a:extLst>
              <a:ext uri="{FF2B5EF4-FFF2-40B4-BE49-F238E27FC236}">
                <a16:creationId xmlns:a16="http://schemas.microsoft.com/office/drawing/2014/main" id="{676B8E14-9675-416F-95EA-99CDA43CFCCD}"/>
              </a:ext>
            </a:extLst>
          </p:cNvPr>
          <p:cNvPicPr>
            <a:picLocks noChangeAspect="1"/>
          </p:cNvPicPr>
          <p:nvPr/>
        </p:nvPicPr>
        <p:blipFill>
          <a:blip r:embed="rId3"/>
          <a:stretch>
            <a:fillRect/>
          </a:stretch>
        </p:blipFill>
        <p:spPr>
          <a:xfrm>
            <a:off x="7925206" y="2327563"/>
            <a:ext cx="2240071" cy="3164545"/>
          </a:xfrm>
          <a:prstGeom prst="rect">
            <a:avLst/>
          </a:prstGeom>
        </p:spPr>
      </p:pic>
    </p:spTree>
    <p:extLst>
      <p:ext uri="{BB962C8B-B14F-4D97-AF65-F5344CB8AC3E}">
        <p14:creationId xmlns:p14="http://schemas.microsoft.com/office/powerpoint/2010/main" val="227494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Q&amp;A</a:t>
            </a:r>
          </a:p>
        </p:txBody>
      </p:sp>
      <p:sp>
        <p:nvSpPr>
          <p:cNvPr id="3" name="Text Placeholder 2"/>
          <p:cNvSpPr>
            <a:spLocks noGrp="1"/>
          </p:cNvSpPr>
          <p:nvPr>
            <p:ph type="body" sz="quarter" idx="11"/>
          </p:nvPr>
        </p:nvSpPr>
        <p:spPr>
          <a:xfrm>
            <a:off x="1592541" y="2563319"/>
            <a:ext cx="7420830" cy="898942"/>
          </a:xfrm>
        </p:spPr>
        <p:txBody>
          <a:bodyPr/>
          <a:lstStyle/>
          <a:p>
            <a:endParaRPr lang="en-ZA" dirty="0"/>
          </a:p>
        </p:txBody>
      </p:sp>
      <p:sp>
        <p:nvSpPr>
          <p:cNvPr id="4" name="Text Placeholder 3"/>
          <p:cNvSpPr>
            <a:spLocks noGrp="1"/>
          </p:cNvSpPr>
          <p:nvPr>
            <p:ph type="body" sz="quarter" idx="12"/>
          </p:nvPr>
        </p:nvSpPr>
        <p:spPr/>
        <p:txBody>
          <a:bodyPr/>
          <a:lstStyle/>
          <a:p>
            <a:endParaRPr lang="en-ZA" dirty="0"/>
          </a:p>
        </p:txBody>
      </p:sp>
      <p:pic>
        <p:nvPicPr>
          <p:cNvPr id="5" name="Picture 4">
            <a:extLst>
              <a:ext uri="{FF2B5EF4-FFF2-40B4-BE49-F238E27FC236}">
                <a16:creationId xmlns:a16="http://schemas.microsoft.com/office/drawing/2014/main" id="{B472EA07-C23C-416F-857E-9FE0D29B4339}"/>
              </a:ext>
            </a:extLst>
          </p:cNvPr>
          <p:cNvPicPr>
            <a:picLocks noChangeAspect="1"/>
          </p:cNvPicPr>
          <p:nvPr/>
        </p:nvPicPr>
        <p:blipFill>
          <a:blip r:embed="rId2"/>
          <a:stretch>
            <a:fillRect/>
          </a:stretch>
        </p:blipFill>
        <p:spPr>
          <a:xfrm>
            <a:off x="1206476" y="5538974"/>
            <a:ext cx="2914650" cy="1123950"/>
          </a:xfrm>
          <a:prstGeom prst="rect">
            <a:avLst/>
          </a:prstGeom>
        </p:spPr>
      </p:pic>
    </p:spTree>
    <p:extLst>
      <p:ext uri="{BB962C8B-B14F-4D97-AF65-F5344CB8AC3E}">
        <p14:creationId xmlns:p14="http://schemas.microsoft.com/office/powerpoint/2010/main" val="50083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1415322"/>
            <a:ext cx="7176559" cy="1034023"/>
          </a:xfrm>
        </p:spPr>
        <p:txBody>
          <a:bodyPr/>
          <a:lstStyle/>
          <a:p>
            <a:r>
              <a:rPr lang="en-ZA" sz="2400" b="1" dirty="0"/>
              <a:t>Contractor stand-down Western Region 2018</a:t>
            </a:r>
          </a:p>
        </p:txBody>
      </p:sp>
      <p:sp>
        <p:nvSpPr>
          <p:cNvPr id="3" name="Text Placeholder 2"/>
          <p:cNvSpPr>
            <a:spLocks noGrp="1"/>
          </p:cNvSpPr>
          <p:nvPr>
            <p:ph type="body" sz="quarter" idx="10"/>
          </p:nvPr>
        </p:nvSpPr>
        <p:spPr>
          <a:xfrm>
            <a:off x="1357312" y="2243139"/>
            <a:ext cx="7458075" cy="728662"/>
          </a:xfrm>
        </p:spPr>
        <p:txBody>
          <a:bodyPr/>
          <a:lstStyle/>
          <a:p>
            <a:r>
              <a:rPr lang="en-ZA" dirty="0"/>
              <a:t>Safety starts with me.</a:t>
            </a:r>
          </a:p>
        </p:txBody>
      </p:sp>
      <p:sp>
        <p:nvSpPr>
          <p:cNvPr id="4" name="Text Placeholder 3"/>
          <p:cNvSpPr>
            <a:spLocks noGrp="1"/>
          </p:cNvSpPr>
          <p:nvPr>
            <p:ph type="body" sz="quarter" idx="11"/>
          </p:nvPr>
        </p:nvSpPr>
        <p:spPr>
          <a:xfrm>
            <a:off x="1357313" y="4084180"/>
            <a:ext cx="7176559" cy="659269"/>
          </a:xfrm>
        </p:spPr>
        <p:txBody>
          <a:bodyPr/>
          <a:lstStyle/>
          <a:p>
            <a:r>
              <a:rPr lang="en-ZA" dirty="0"/>
              <a:t>Contractor Stand Down</a:t>
            </a:r>
          </a:p>
        </p:txBody>
      </p:sp>
      <p:sp>
        <p:nvSpPr>
          <p:cNvPr id="5" name="Text Placeholder 4"/>
          <p:cNvSpPr>
            <a:spLocks noGrp="1"/>
          </p:cNvSpPr>
          <p:nvPr>
            <p:ph type="body" sz="quarter" idx="12"/>
          </p:nvPr>
        </p:nvSpPr>
        <p:spPr>
          <a:xfrm>
            <a:off x="1357312" y="4301138"/>
            <a:ext cx="6985000" cy="225352"/>
          </a:xfrm>
        </p:spPr>
        <p:txBody>
          <a:bodyPr/>
          <a:lstStyle/>
          <a:p>
            <a:r>
              <a:rPr lang="en-ZA" dirty="0"/>
              <a:t>6</a:t>
            </a:r>
            <a:r>
              <a:rPr lang="en-ZA" baseline="30000" dirty="0"/>
              <a:t>th</a:t>
            </a:r>
            <a:r>
              <a:rPr lang="en-ZA" dirty="0"/>
              <a:t> September 2018</a:t>
            </a:r>
          </a:p>
        </p:txBody>
      </p:sp>
    </p:spTree>
    <p:extLst>
      <p:ext uri="{BB962C8B-B14F-4D97-AF65-F5344CB8AC3E}">
        <p14:creationId xmlns:p14="http://schemas.microsoft.com/office/powerpoint/2010/main" val="85673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72ED-5BDF-4AE3-89C1-C9146AED6B88}"/>
              </a:ext>
            </a:extLst>
          </p:cNvPr>
          <p:cNvSpPr>
            <a:spLocks noGrp="1"/>
          </p:cNvSpPr>
          <p:nvPr>
            <p:ph type="title"/>
          </p:nvPr>
        </p:nvSpPr>
        <p:spPr/>
        <p:txBody>
          <a:bodyPr/>
          <a:lstStyle/>
          <a:p>
            <a:r>
              <a:rPr lang="en-ZA" dirty="0"/>
              <a:t>Introduction </a:t>
            </a:r>
          </a:p>
        </p:txBody>
      </p:sp>
      <p:sp>
        <p:nvSpPr>
          <p:cNvPr id="4" name="Text Placeholder 3">
            <a:extLst>
              <a:ext uri="{FF2B5EF4-FFF2-40B4-BE49-F238E27FC236}">
                <a16:creationId xmlns:a16="http://schemas.microsoft.com/office/drawing/2014/main" id="{D53EFF1F-B7EB-4936-9B95-21CFB97419D0}"/>
              </a:ext>
            </a:extLst>
          </p:cNvPr>
          <p:cNvSpPr>
            <a:spLocks noGrp="1"/>
          </p:cNvSpPr>
          <p:nvPr>
            <p:ph type="body" sz="quarter" idx="11"/>
          </p:nvPr>
        </p:nvSpPr>
        <p:spPr>
          <a:xfrm>
            <a:off x="347546" y="1068543"/>
            <a:ext cx="11421533" cy="4324350"/>
          </a:xfrm>
        </p:spPr>
        <p:txBody>
          <a:bodyPr/>
          <a:lstStyle/>
          <a:p>
            <a:pPr marL="0" indent="0" algn="just">
              <a:buNone/>
            </a:pPr>
            <a:r>
              <a:rPr lang="en-ZA" dirty="0"/>
              <a:t> It is crucial that all parties understand their Roles and Responsibilities  with regards to safety and that it is not only a legal requirement, but also a business necessity.</a:t>
            </a:r>
          </a:p>
          <a:p>
            <a:pPr marL="0" indent="0" algn="just">
              <a:buNone/>
            </a:pPr>
            <a:r>
              <a:rPr lang="en-ZA" dirty="0"/>
              <a:t>The focus is to minimise exposure to risk goal and to continuously have hazard and risk assessments with the aim of eradicating/ reducing incidents and or accidents.</a:t>
            </a:r>
          </a:p>
          <a:p>
            <a:pPr marL="0" indent="0" algn="just">
              <a:buNone/>
            </a:pPr>
            <a:endParaRPr lang="en-ZA" dirty="0"/>
          </a:p>
          <a:p>
            <a:pPr marL="0" indent="0">
              <a:buNone/>
            </a:pPr>
            <a:endParaRPr lang="en-ZA" dirty="0"/>
          </a:p>
        </p:txBody>
      </p:sp>
      <p:sp>
        <p:nvSpPr>
          <p:cNvPr id="5" name="AutoShape 2" descr="Image result for safety is the responsibility of everyone">
            <a:hlinkClick r:id="rId2"/>
            <a:extLst>
              <a:ext uri="{FF2B5EF4-FFF2-40B4-BE49-F238E27FC236}">
                <a16:creationId xmlns:a16="http://schemas.microsoft.com/office/drawing/2014/main" id="{AB84B25B-EE2E-4CFB-9A47-22362F334E70}"/>
              </a:ext>
            </a:extLst>
          </p:cNvPr>
          <p:cNvSpPr>
            <a:spLocks noChangeAspect="1" noChangeArrowheads="1"/>
          </p:cNvSpPr>
          <p:nvPr/>
        </p:nvSpPr>
        <p:spPr bwMode="auto">
          <a:xfrm>
            <a:off x="3711575" y="1747838"/>
            <a:ext cx="2686050" cy="336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Rectangle 6"/>
          <p:cNvSpPr/>
          <p:nvPr/>
        </p:nvSpPr>
        <p:spPr>
          <a:xfrm>
            <a:off x="480286" y="6083834"/>
            <a:ext cx="1691414" cy="285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C40BCA24-E82C-4980-B673-64081ED385AB}"/>
              </a:ext>
            </a:extLst>
          </p:cNvPr>
          <p:cNvPicPr>
            <a:picLocks noChangeAspect="1"/>
          </p:cNvPicPr>
          <p:nvPr/>
        </p:nvPicPr>
        <p:blipFill>
          <a:blip r:embed="rId3"/>
          <a:stretch>
            <a:fillRect/>
          </a:stretch>
        </p:blipFill>
        <p:spPr>
          <a:xfrm>
            <a:off x="1481137" y="3429000"/>
            <a:ext cx="3394719" cy="1333005"/>
          </a:xfrm>
          <a:prstGeom prst="rect">
            <a:avLst/>
          </a:prstGeom>
        </p:spPr>
      </p:pic>
      <p:pic>
        <p:nvPicPr>
          <p:cNvPr id="10" name="Picture 9">
            <a:extLst>
              <a:ext uri="{FF2B5EF4-FFF2-40B4-BE49-F238E27FC236}">
                <a16:creationId xmlns:a16="http://schemas.microsoft.com/office/drawing/2014/main" id="{47E7F315-EDD4-4606-9326-33244565741B}"/>
              </a:ext>
            </a:extLst>
          </p:cNvPr>
          <p:cNvPicPr>
            <a:picLocks noChangeAspect="1"/>
          </p:cNvPicPr>
          <p:nvPr/>
        </p:nvPicPr>
        <p:blipFill>
          <a:blip r:embed="rId4"/>
          <a:stretch>
            <a:fillRect/>
          </a:stretch>
        </p:blipFill>
        <p:spPr>
          <a:xfrm>
            <a:off x="6009447" y="3154518"/>
            <a:ext cx="2038350" cy="2238375"/>
          </a:xfrm>
          <a:prstGeom prst="rect">
            <a:avLst/>
          </a:prstGeom>
        </p:spPr>
      </p:pic>
    </p:spTree>
    <p:extLst>
      <p:ext uri="{BB962C8B-B14F-4D97-AF65-F5344CB8AC3E}">
        <p14:creationId xmlns:p14="http://schemas.microsoft.com/office/powerpoint/2010/main" val="51834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SHE Requirements in terms of construction regulations(GNR.84 OF 7 February 2014) </a:t>
            </a:r>
          </a:p>
        </p:txBody>
      </p:sp>
      <p:sp>
        <p:nvSpPr>
          <p:cNvPr id="3" name="Text Placeholder 2"/>
          <p:cNvSpPr>
            <a:spLocks noGrp="1"/>
          </p:cNvSpPr>
          <p:nvPr>
            <p:ph type="body" sz="quarter" idx="10"/>
          </p:nvPr>
        </p:nvSpPr>
        <p:spPr>
          <a:xfrm>
            <a:off x="380734" y="922071"/>
            <a:ext cx="11422062" cy="339725"/>
          </a:xfrm>
        </p:spPr>
        <p:txBody>
          <a:bodyPr/>
          <a:lstStyle/>
          <a:p>
            <a:pPr lvl="0"/>
            <a:r>
              <a:rPr lang="en-ZA" dirty="0"/>
              <a:t>SHE Requirements construction reg 5(1b-s)</a:t>
            </a:r>
          </a:p>
        </p:txBody>
      </p:sp>
      <p:sp>
        <p:nvSpPr>
          <p:cNvPr id="4" name="Text Placeholder 3"/>
          <p:cNvSpPr>
            <a:spLocks noGrp="1"/>
          </p:cNvSpPr>
          <p:nvPr>
            <p:ph type="body" sz="quarter" idx="11"/>
          </p:nvPr>
        </p:nvSpPr>
        <p:spPr>
          <a:xfrm>
            <a:off x="380999" y="1280579"/>
            <a:ext cx="11163302" cy="4577296"/>
          </a:xfrm>
        </p:spPr>
        <p:txBody>
          <a:bodyPr/>
          <a:lstStyle/>
          <a:p>
            <a:pPr marL="0" indent="0">
              <a:buNone/>
            </a:pPr>
            <a:r>
              <a:rPr lang="en-ZA" sz="2000" b="1" dirty="0"/>
              <a:t>Duties of the client(Openserve/Telkom) </a:t>
            </a:r>
          </a:p>
          <a:p>
            <a:pPr algn="just"/>
            <a:r>
              <a:rPr lang="en-ZA" dirty="0"/>
              <a:t>SHE specification provided to the by the client to the SP, which is then used to develop a SHE plan. </a:t>
            </a:r>
          </a:p>
          <a:p>
            <a:pPr algn="just"/>
            <a:r>
              <a:rPr lang="en-ZA" dirty="0"/>
              <a:t>The SHE specification to be included in the tender documents</a:t>
            </a:r>
          </a:p>
          <a:p>
            <a:pPr algn="just"/>
            <a:r>
              <a:rPr lang="en-ZA" dirty="0"/>
              <a:t>Potential principal contractors submitting tenders ensure adequate provision for the cost of health and safety measures, </a:t>
            </a:r>
          </a:p>
          <a:p>
            <a:pPr algn="just"/>
            <a:r>
              <a:rPr lang="en-ZA" dirty="0"/>
              <a:t>Client- Ensure the principal contractor to be appointed has the necessary competencies and resources to carry out work safely. </a:t>
            </a:r>
          </a:p>
          <a:p>
            <a:pPr algn="just"/>
            <a:r>
              <a:rPr lang="en-ZA" dirty="0"/>
              <a:t>Ensure before any work commences on a site that every principal contractor is registered and in good standing with the compensation commissioner. </a:t>
            </a:r>
          </a:p>
          <a:p>
            <a:pPr algn="just"/>
            <a:r>
              <a:rPr lang="en-ZA" dirty="0"/>
              <a:t>Appoint every principal contractor in writing for the project or part thereof on the construction site, </a:t>
            </a:r>
          </a:p>
          <a:p>
            <a:pPr algn="just"/>
            <a:r>
              <a:rPr lang="en-ZA" dirty="0"/>
              <a:t>Discuss with the principal contractor the requirements of the principal contractors SHE plan and thereafter finally approve that plan for implementation. </a:t>
            </a:r>
          </a:p>
          <a:p>
            <a:pPr algn="just"/>
            <a:r>
              <a:rPr lang="en-ZA" dirty="0"/>
              <a:t>Ensure that the copy of the plan is available on request to employee, contractor and or inspector </a:t>
            </a:r>
          </a:p>
          <a:p>
            <a:pPr marL="0" indent="0">
              <a:buNone/>
            </a:pPr>
            <a:endParaRPr lang="en-ZA" b="1" dirty="0"/>
          </a:p>
          <a:p>
            <a:pPr marL="0" indent="0">
              <a:buNone/>
            </a:pPr>
            <a:endParaRPr lang="en-ZA" b="1" dirty="0"/>
          </a:p>
          <a:p>
            <a:pPr marL="0" indent="0">
              <a:buNone/>
            </a:pPr>
            <a:endParaRPr lang="en-ZA" b="1" dirty="0"/>
          </a:p>
          <a:p>
            <a:endParaRPr lang="en-ZA" dirty="0"/>
          </a:p>
          <a:p>
            <a:endParaRPr lang="en-ZA" dirty="0"/>
          </a:p>
          <a:p>
            <a:endParaRPr lang="en-ZA" dirty="0"/>
          </a:p>
          <a:p>
            <a:pPr marL="268287" lvl="1" indent="0">
              <a:buNone/>
            </a:pPr>
            <a:r>
              <a:rPr lang="en-ZA" dirty="0"/>
              <a:t> </a:t>
            </a:r>
          </a:p>
        </p:txBody>
      </p:sp>
      <p:sp>
        <p:nvSpPr>
          <p:cNvPr id="5" name="Rectangle 4"/>
          <p:cNvSpPr/>
          <p:nvPr/>
        </p:nvSpPr>
        <p:spPr>
          <a:xfrm>
            <a:off x="480286" y="6083834"/>
            <a:ext cx="1691414" cy="285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7174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Continued </a:t>
            </a:r>
          </a:p>
        </p:txBody>
      </p:sp>
      <p:sp>
        <p:nvSpPr>
          <p:cNvPr id="3" name="Text Placeholder 2"/>
          <p:cNvSpPr>
            <a:spLocks noGrp="1"/>
          </p:cNvSpPr>
          <p:nvPr>
            <p:ph type="body" sz="quarter" idx="10"/>
          </p:nvPr>
        </p:nvSpPr>
        <p:spPr>
          <a:xfrm>
            <a:off x="380471" y="1000258"/>
            <a:ext cx="11422062" cy="4886191"/>
          </a:xfrm>
        </p:spPr>
        <p:txBody>
          <a:bodyPr/>
          <a:lstStyle/>
          <a:p>
            <a:pPr marL="342900" indent="-342900" algn="just">
              <a:buFont typeface="Arial" panose="020B0604020202020204" pitchFamily="34" charset="0"/>
              <a:buChar char="•"/>
            </a:pPr>
            <a:r>
              <a:rPr lang="en-ZA" dirty="0"/>
              <a:t>Ensure that periodic health and safety audits and document verification are conducted at intervals mutually agreed upon , but alt least once every 30 days. </a:t>
            </a:r>
          </a:p>
          <a:p>
            <a:pPr marL="342900" indent="-342900" algn="just">
              <a:buFont typeface="Arial" panose="020B0604020202020204" pitchFamily="34" charset="0"/>
              <a:buChar char="•"/>
            </a:pPr>
            <a:r>
              <a:rPr lang="en-ZA" dirty="0"/>
              <a:t>Ensure a copy of the health and safety audit report is provided to the principal contractor within 7 days after the audit; </a:t>
            </a:r>
          </a:p>
          <a:p>
            <a:pPr marL="342900" indent="-342900" algn="just">
              <a:buFont typeface="Arial" panose="020B0604020202020204" pitchFamily="34" charset="0"/>
              <a:buChar char="•"/>
            </a:pPr>
            <a:r>
              <a:rPr lang="en-ZA" dirty="0"/>
              <a:t>Stop any contractor from executing a construction activity which poses a threat to the health and  safety of persons which is not in accordance with the clients' health and safety specification and the principal contractors health and safety plan for the site. </a:t>
            </a:r>
          </a:p>
          <a:p>
            <a:pPr marL="342900" indent="-342900" algn="just">
              <a:buFont typeface="Arial" panose="020B0604020202020204" pitchFamily="34" charset="0"/>
              <a:buChar char="•"/>
            </a:pPr>
            <a:r>
              <a:rPr lang="en-ZA" dirty="0"/>
              <a:t>Where changes are brought about to the design or construction work, make sufficient health and safety information  and appropriate resources available to the principal contractor to execute the work safely; </a:t>
            </a:r>
          </a:p>
          <a:p>
            <a:pPr marL="342900" indent="-342900" algn="just">
              <a:buFont typeface="Arial" panose="020B0604020202020204" pitchFamily="34" charset="0"/>
              <a:buChar char="•"/>
            </a:pPr>
            <a:r>
              <a:rPr lang="en-ZA" dirty="0"/>
              <a:t>And ensure that the health and safety file contemplated in reg 7(1) b) is kept and maintained by the principal contractor. </a:t>
            </a:r>
          </a:p>
          <a:p>
            <a:endParaRPr lang="en-ZA" dirty="0"/>
          </a:p>
        </p:txBody>
      </p:sp>
      <p:sp>
        <p:nvSpPr>
          <p:cNvPr id="4" name="Rectangle 3"/>
          <p:cNvSpPr/>
          <p:nvPr/>
        </p:nvSpPr>
        <p:spPr>
          <a:xfrm>
            <a:off x="480286" y="6083834"/>
            <a:ext cx="1691414" cy="285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79490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Duties of principal contractor and contractor (SP’s and sub-contractors)</a:t>
            </a:r>
          </a:p>
        </p:txBody>
      </p:sp>
      <p:sp>
        <p:nvSpPr>
          <p:cNvPr id="3" name="Text Placeholder 2"/>
          <p:cNvSpPr>
            <a:spLocks noGrp="1"/>
          </p:cNvSpPr>
          <p:nvPr>
            <p:ph type="body" sz="quarter" idx="10"/>
          </p:nvPr>
        </p:nvSpPr>
        <p:spPr>
          <a:xfrm>
            <a:off x="380471" y="1000258"/>
            <a:ext cx="11422062" cy="4886191"/>
          </a:xfrm>
        </p:spPr>
        <p:txBody>
          <a:bodyPr/>
          <a:lstStyle/>
          <a:p>
            <a:pPr marL="342900" indent="-342900" algn="just">
              <a:buFont typeface="Arial" panose="020B0604020202020204" pitchFamily="34" charset="0"/>
              <a:buChar char="•"/>
            </a:pPr>
            <a:r>
              <a:rPr lang="en-ZA" dirty="0"/>
              <a:t>Provide to the client  a suitable, sufficiently documented and coherent site specific health and safety plan. </a:t>
            </a:r>
          </a:p>
          <a:p>
            <a:pPr marL="342900" indent="-342900" algn="just">
              <a:buFont typeface="Arial" panose="020B0604020202020204" pitchFamily="34" charset="0"/>
              <a:buChar char="•"/>
            </a:pPr>
            <a:r>
              <a:rPr lang="en-ZA" dirty="0"/>
              <a:t>Notification of construction work to dept. of Labour(done within 7 days before commencement of work)</a:t>
            </a:r>
          </a:p>
          <a:p>
            <a:pPr marL="342900" indent="-342900" algn="just">
              <a:buFont typeface="Arial" panose="020B0604020202020204" pitchFamily="34" charset="0"/>
              <a:buChar char="•"/>
            </a:pPr>
            <a:r>
              <a:rPr lang="en-ZA" dirty="0"/>
              <a:t>Open and keep on site a health and safety file, and must be available  on request to the inspector, client, the clients' agent or contractor. </a:t>
            </a:r>
          </a:p>
          <a:p>
            <a:pPr marL="342900" indent="-342900" algn="just">
              <a:buFont typeface="Arial" panose="020B0604020202020204" pitchFamily="34" charset="0"/>
              <a:buChar char="•"/>
            </a:pPr>
            <a:r>
              <a:rPr lang="en-ZA" dirty="0"/>
              <a:t>On appointing any other  contractor: (sub-contractors)</a:t>
            </a:r>
          </a:p>
          <a:p>
            <a:pPr algn="just"/>
            <a:r>
              <a:rPr lang="en-ZA" dirty="0"/>
              <a:t>  -Provide contractors tendering to perform construction work for the principal contractor with relevant sections of the health and safety specification pertaining to the work to be performed. </a:t>
            </a:r>
          </a:p>
          <a:p>
            <a:pPr algn="just"/>
            <a:r>
              <a:rPr lang="en-ZA" dirty="0"/>
              <a:t>      - Ensure that potential contractors tendering have made sufficient provision for health and safety measures during the construction process. </a:t>
            </a:r>
          </a:p>
          <a:p>
            <a:pPr marL="342900" indent="-342900" algn="just">
              <a:buFont typeface="Arial" panose="020B0604020202020204" pitchFamily="34" charset="0"/>
              <a:buChar char="•"/>
            </a:pPr>
            <a:r>
              <a:rPr lang="en-ZA" dirty="0"/>
              <a:t>Ensure no contractor is appointed to perform construction work unless the principal contractor is reasonable satisfied that the contractor he intends to appoint has the necessary competencies and resources to perform the work safely.  </a:t>
            </a:r>
          </a:p>
          <a:p>
            <a:pPr algn="just"/>
            <a:endParaRPr lang="en-ZA" dirty="0"/>
          </a:p>
          <a:p>
            <a:pPr marL="342900" indent="-342900" algn="just">
              <a:buFont typeface="Arial" panose="020B0604020202020204" pitchFamily="34" charset="0"/>
              <a:buChar char="•"/>
            </a:pPr>
            <a:endParaRPr lang="en-ZA" dirty="0"/>
          </a:p>
          <a:p>
            <a:pPr marL="342900" indent="-342900" algn="just">
              <a:buFont typeface="Arial" panose="020B0604020202020204" pitchFamily="34" charset="0"/>
              <a:buChar char="•"/>
            </a:pPr>
            <a:endParaRPr lang="en-ZA" dirty="0"/>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dirty="0"/>
          </a:p>
        </p:txBody>
      </p:sp>
      <p:sp>
        <p:nvSpPr>
          <p:cNvPr id="4" name="Rectangle 3"/>
          <p:cNvSpPr/>
          <p:nvPr/>
        </p:nvSpPr>
        <p:spPr>
          <a:xfrm>
            <a:off x="480286" y="6083834"/>
            <a:ext cx="1691414" cy="285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556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Continued</a:t>
            </a:r>
          </a:p>
        </p:txBody>
      </p:sp>
      <p:sp>
        <p:nvSpPr>
          <p:cNvPr id="3" name="Text Placeholder 2"/>
          <p:cNvSpPr>
            <a:spLocks noGrp="1"/>
          </p:cNvSpPr>
          <p:nvPr>
            <p:ph type="body" sz="quarter" idx="10"/>
          </p:nvPr>
        </p:nvSpPr>
        <p:spPr>
          <a:xfrm>
            <a:off x="365986" y="900114"/>
            <a:ext cx="11436547" cy="4986336"/>
          </a:xfrm>
        </p:spPr>
        <p:txBody>
          <a:bodyPr/>
          <a:lstStyle/>
          <a:p>
            <a:pPr marL="342900" indent="-342900" algn="just">
              <a:buFont typeface="Arial" panose="020B0604020202020204" pitchFamily="34" charset="0"/>
              <a:buChar char="•"/>
            </a:pPr>
            <a:r>
              <a:rPr lang="en-ZA" dirty="0"/>
              <a:t>Ensure prior to work commencing onsite that  every contractor is registered and in good standing with the compensation Fund or licensed compensation insurer. </a:t>
            </a:r>
          </a:p>
          <a:p>
            <a:pPr marL="342900" indent="-342900" algn="just">
              <a:buFont typeface="Arial" panose="020B0604020202020204" pitchFamily="34" charset="0"/>
              <a:buChar char="•"/>
            </a:pPr>
            <a:r>
              <a:rPr lang="en-ZA" dirty="0"/>
              <a:t>Appoint each contractor in writing for the part of the project on the construction site. </a:t>
            </a:r>
          </a:p>
          <a:p>
            <a:pPr marL="342900" indent="-342900" algn="just">
              <a:buFont typeface="Arial" panose="020B0604020202020204" pitchFamily="34" charset="0"/>
              <a:buChar char="•"/>
            </a:pPr>
            <a:r>
              <a:rPr lang="en-ZA" dirty="0"/>
              <a:t>Take reasonable steps to ensure that the health and safety plan  is implemented and maintained on the construction site; </a:t>
            </a:r>
          </a:p>
          <a:p>
            <a:pPr marL="342900" indent="-342900" algn="just">
              <a:buFont typeface="Arial" panose="020B0604020202020204" pitchFamily="34" charset="0"/>
              <a:buChar char="•"/>
            </a:pPr>
            <a:r>
              <a:rPr lang="en-ZA" dirty="0"/>
              <a:t>Ensure that the periodic site audits and document verification are conducted at intervals as agreed between the principal contractor and any other contractor, but at least once  every 30 days;</a:t>
            </a:r>
          </a:p>
          <a:p>
            <a:pPr marL="342900" indent="-342900" algn="just">
              <a:buFont typeface="Arial" panose="020B0604020202020204" pitchFamily="34" charset="0"/>
              <a:buChar char="•"/>
            </a:pPr>
            <a:r>
              <a:rPr lang="en-ZA" dirty="0"/>
              <a:t>Stop any contractor from executing work not in accordance with the client specification and principal contractor’s health and safety plan for the site. </a:t>
            </a:r>
          </a:p>
          <a:p>
            <a:pPr marL="342900" indent="-342900" algn="just">
              <a:buFont typeface="Arial" panose="020B0604020202020204" pitchFamily="34" charset="0"/>
              <a:buChar char="•"/>
            </a:pPr>
            <a:r>
              <a:rPr lang="en-ZA" dirty="0"/>
              <a:t>Hand over a consolidated health and safety file to the client upon completion of construction work, including records of drawings, design. Include a list of all contractors onsite accountable to the principal contractor. </a:t>
            </a:r>
          </a:p>
          <a:p>
            <a:pPr marL="342900" indent="-342900" algn="just">
              <a:buFont typeface="Arial" panose="020B0604020202020204" pitchFamily="34" charset="0"/>
              <a:buChar char="•"/>
            </a:pPr>
            <a:r>
              <a:rPr lang="en-ZA" dirty="0"/>
              <a:t>Ensure that all his employees have a valid medical certificate of fitness specific to the construction work to be performed and issued by occupational health practitioner(form of annexture 3). </a:t>
            </a:r>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dirty="0"/>
          </a:p>
        </p:txBody>
      </p:sp>
      <p:sp>
        <p:nvSpPr>
          <p:cNvPr id="4" name="Rectangle 3"/>
          <p:cNvSpPr/>
          <p:nvPr/>
        </p:nvSpPr>
        <p:spPr>
          <a:xfrm>
            <a:off x="480286" y="6083834"/>
            <a:ext cx="1691414" cy="285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39859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5986" y="900114"/>
            <a:ext cx="11436547" cy="5043486"/>
          </a:xfrm>
        </p:spPr>
        <p:txBody>
          <a:bodyPr/>
          <a:lstStyle/>
          <a:p>
            <a:r>
              <a:rPr lang="en-ZA" b="1" dirty="0"/>
              <a:t>1. Warranty of compliance </a:t>
            </a:r>
          </a:p>
          <a:p>
            <a:r>
              <a:rPr lang="en-ZA" dirty="0"/>
              <a:t>In terms of this agreement the Mandatory warrants that he agrees to the arrangements</a:t>
            </a:r>
          </a:p>
          <a:p>
            <a:r>
              <a:rPr lang="en-ZA" dirty="0"/>
              <a:t>and procedures, as prescribed by the Client, and as provided for in terms of Section 37(2)</a:t>
            </a:r>
          </a:p>
          <a:p>
            <a:r>
              <a:rPr lang="en-ZA" dirty="0"/>
              <a:t>of the Occupational Health and Safety Act 85 of 1993 and Regulations (“the OH Act”), for</a:t>
            </a:r>
          </a:p>
          <a:p>
            <a:r>
              <a:rPr lang="en-ZA" dirty="0"/>
              <a:t>the purposes of compliance with the OHS-Act.</a:t>
            </a:r>
          </a:p>
          <a:p>
            <a:r>
              <a:rPr lang="en-ZA" dirty="0"/>
              <a:t>The Mandatory acknowledges that this agreement constitutes an agreement in terms of Section 37(2) of the OHS-Act, whereby all responsibility for health and safety matters relating to the work the Mandatory and his/her employees are to perform on the premises in terms of the scope of work shall be the obligation of the Mandatory, including ensuring the health and safety of visitor and other parties. </a:t>
            </a:r>
          </a:p>
          <a:p>
            <a:r>
              <a:rPr lang="en-ZA" b="1" dirty="0"/>
              <a:t>2.  Mandatory an employer</a:t>
            </a:r>
          </a:p>
          <a:p>
            <a:pPr algn="just"/>
            <a:r>
              <a:rPr lang="en-ZA" dirty="0"/>
              <a:t>The Mandatory shall be deemed to be an employer in his/her own right whilst performing</a:t>
            </a:r>
          </a:p>
          <a:p>
            <a:pPr algn="just"/>
            <a:r>
              <a:rPr lang="en-ZA" dirty="0"/>
              <a:t>work in terms of the scope of work on behalf of the Client. In terms of Section 16 (1) of the</a:t>
            </a:r>
          </a:p>
          <a:p>
            <a:pPr algn="just"/>
            <a:r>
              <a:rPr lang="en-ZA" dirty="0"/>
              <a:t>OHS-Act, the Mandatory shall accordingly ensure that himself and/or his/her nominated</a:t>
            </a:r>
          </a:p>
          <a:p>
            <a:pPr algn="just"/>
            <a:r>
              <a:rPr lang="en-ZA" dirty="0"/>
              <a:t>Chief Executive Officer comply with the requirements of the OHS-Act.</a:t>
            </a:r>
            <a:endParaRPr lang="en-ZA" b="1" dirty="0"/>
          </a:p>
          <a:p>
            <a:endParaRPr lang="en-ZA" b="1" dirty="0"/>
          </a:p>
          <a:p>
            <a:endParaRPr lang="en-ZA" dirty="0"/>
          </a:p>
          <a:p>
            <a:endParaRPr lang="en-ZA" dirty="0"/>
          </a:p>
          <a:p>
            <a:endParaRPr lang="en-ZA" dirty="0"/>
          </a:p>
          <a:p>
            <a:endParaRPr lang="en-ZA" dirty="0"/>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dirty="0"/>
          </a:p>
        </p:txBody>
      </p:sp>
      <p:sp>
        <p:nvSpPr>
          <p:cNvPr id="4" name="Title 3"/>
          <p:cNvSpPr>
            <a:spLocks noGrp="1"/>
          </p:cNvSpPr>
          <p:nvPr>
            <p:ph type="title"/>
          </p:nvPr>
        </p:nvSpPr>
        <p:spPr/>
        <p:txBody>
          <a:bodyPr/>
          <a:lstStyle/>
          <a:p>
            <a:r>
              <a:rPr lang="en-ZA" dirty="0"/>
              <a:t>What does the 37.2 agreement mean? </a:t>
            </a:r>
          </a:p>
        </p:txBody>
      </p:sp>
      <p:sp>
        <p:nvSpPr>
          <p:cNvPr id="6" name="Rectangle 5"/>
          <p:cNvSpPr/>
          <p:nvPr/>
        </p:nvSpPr>
        <p:spPr>
          <a:xfrm>
            <a:off x="480286" y="6083834"/>
            <a:ext cx="1691414" cy="285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35828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86" y="289254"/>
            <a:ext cx="11435819" cy="625146"/>
          </a:xfrm>
        </p:spPr>
        <p:txBody>
          <a:bodyPr/>
          <a:lstStyle/>
          <a:p>
            <a:r>
              <a:rPr lang="en-ZA" dirty="0"/>
              <a:t>Contents of SHE File</a:t>
            </a:r>
          </a:p>
        </p:txBody>
      </p:sp>
      <p:sp>
        <p:nvSpPr>
          <p:cNvPr id="4" name="Text Placeholder 3"/>
          <p:cNvSpPr>
            <a:spLocks noGrp="1"/>
          </p:cNvSpPr>
          <p:nvPr>
            <p:ph type="body" sz="quarter" idx="11"/>
          </p:nvPr>
        </p:nvSpPr>
        <p:spPr>
          <a:xfrm>
            <a:off x="365986" y="805912"/>
            <a:ext cx="11436547" cy="5194837"/>
          </a:xfrm>
        </p:spPr>
        <p:txBody>
          <a:bodyPr/>
          <a:lstStyle/>
          <a:p>
            <a:pPr algn="just"/>
            <a:r>
              <a:rPr lang="en-ZA" sz="1600" dirty="0"/>
              <a:t> </a:t>
            </a:r>
            <a:r>
              <a:rPr lang="en-ZA" dirty="0"/>
              <a:t>Notification of construction work to dept. of labour </a:t>
            </a:r>
          </a:p>
          <a:p>
            <a:pPr lvl="1" algn="just">
              <a:buFont typeface="Arial" panose="020B0604020202020204" pitchFamily="34" charset="0"/>
              <a:buChar char="•"/>
            </a:pPr>
            <a:r>
              <a:rPr lang="en-ZA" sz="1800" dirty="0"/>
              <a:t>SHE  plan </a:t>
            </a:r>
          </a:p>
          <a:p>
            <a:pPr lvl="1" algn="just">
              <a:buFont typeface="Arial" panose="020B0604020202020204" pitchFamily="34" charset="0"/>
              <a:buChar char="•"/>
            </a:pPr>
            <a:r>
              <a:rPr lang="en-ZA" sz="1800" dirty="0"/>
              <a:t>Letter of good standing </a:t>
            </a:r>
          </a:p>
          <a:p>
            <a:pPr lvl="1" algn="just">
              <a:buFont typeface="Arial" panose="020B0604020202020204" pitchFamily="34" charset="0"/>
              <a:buChar char="•"/>
            </a:pPr>
            <a:r>
              <a:rPr lang="en-ZA" sz="1800" dirty="0"/>
              <a:t>Letter of appointment (project letter of appointment)</a:t>
            </a:r>
          </a:p>
          <a:p>
            <a:pPr lvl="1" algn="just">
              <a:buFont typeface="Arial" panose="020B0604020202020204" pitchFamily="34" charset="0"/>
              <a:buChar char="•"/>
            </a:pPr>
            <a:r>
              <a:rPr lang="en-ZA" sz="1800" dirty="0"/>
              <a:t>37.2 agreement (agreement between parties) </a:t>
            </a:r>
          </a:p>
          <a:p>
            <a:pPr lvl="1" algn="just">
              <a:buFont typeface="Arial" panose="020B0604020202020204" pitchFamily="34" charset="0"/>
              <a:buChar char="•"/>
            </a:pPr>
            <a:r>
              <a:rPr lang="en-ZA" sz="1800" dirty="0"/>
              <a:t> Risk assessments</a:t>
            </a:r>
          </a:p>
          <a:p>
            <a:pPr lvl="1" algn="just">
              <a:buFont typeface="Arial" panose="020B0604020202020204" pitchFamily="34" charset="0"/>
              <a:buChar char="•"/>
            </a:pPr>
            <a:r>
              <a:rPr lang="en-ZA" sz="1800" dirty="0"/>
              <a:t>Procedures and work instructions </a:t>
            </a:r>
          </a:p>
          <a:p>
            <a:pPr lvl="1" algn="just">
              <a:buFont typeface="Arial" panose="020B0604020202020204" pitchFamily="34" charset="0"/>
              <a:buChar char="•"/>
            </a:pPr>
            <a:r>
              <a:rPr lang="en-ZA" sz="1800" dirty="0"/>
              <a:t>Inspection registers </a:t>
            </a:r>
          </a:p>
          <a:p>
            <a:pPr lvl="1" algn="just">
              <a:buFont typeface="Arial" panose="020B0604020202020204" pitchFamily="34" charset="0"/>
              <a:buChar char="•"/>
            </a:pPr>
            <a:r>
              <a:rPr lang="en-ZA" sz="1800" dirty="0"/>
              <a:t>Training Records</a:t>
            </a:r>
          </a:p>
          <a:p>
            <a:pPr lvl="1" algn="just">
              <a:buFont typeface="Arial" panose="020B0604020202020204" pitchFamily="34" charset="0"/>
              <a:buChar char="•"/>
            </a:pPr>
            <a:r>
              <a:rPr lang="en-ZA" sz="1800" dirty="0"/>
              <a:t>Medical records  </a:t>
            </a:r>
          </a:p>
          <a:p>
            <a:pPr lvl="1" algn="just">
              <a:buFont typeface="Arial" panose="020B0604020202020204" pitchFamily="34" charset="0"/>
              <a:buChar char="•"/>
            </a:pPr>
            <a:r>
              <a:rPr lang="en-ZA" sz="1800" dirty="0"/>
              <a:t>Induction records </a:t>
            </a:r>
          </a:p>
          <a:p>
            <a:pPr lvl="1" algn="just">
              <a:buFont typeface="Arial" panose="020B0604020202020204" pitchFamily="34" charset="0"/>
              <a:buChar char="•"/>
            </a:pPr>
            <a:r>
              <a:rPr lang="en-ZA" sz="1800" dirty="0"/>
              <a:t>Legal appointment letters </a:t>
            </a:r>
          </a:p>
          <a:p>
            <a:pPr lvl="1" algn="just">
              <a:buFont typeface="Arial" panose="020B0604020202020204" pitchFamily="34" charset="0"/>
              <a:buChar char="•"/>
            </a:pPr>
            <a:r>
              <a:rPr lang="en-ZA" sz="1800" dirty="0"/>
              <a:t>Incident investigation and management procedure </a:t>
            </a:r>
          </a:p>
          <a:p>
            <a:pPr lvl="1" algn="just">
              <a:buFont typeface="Arial" panose="020B0604020202020204" pitchFamily="34" charset="0"/>
              <a:buChar char="•"/>
            </a:pPr>
            <a:r>
              <a:rPr lang="en-ZA" sz="1800" dirty="0"/>
              <a:t>List of Contractors/employees - employed on site</a:t>
            </a:r>
          </a:p>
          <a:p>
            <a:pPr lvl="1" algn="just">
              <a:buFont typeface="Arial" panose="020B0604020202020204" pitchFamily="34" charset="0"/>
              <a:buChar char="•"/>
            </a:pPr>
            <a:r>
              <a:rPr lang="en-ZA" sz="1800" dirty="0"/>
              <a:t>Fall Protection Plan; Procedures and work instructions,  </a:t>
            </a:r>
          </a:p>
          <a:p>
            <a:pPr lvl="1" algn="just">
              <a:buFont typeface="Arial" panose="020B0604020202020204" pitchFamily="34" charset="0"/>
              <a:buChar char="•"/>
            </a:pPr>
            <a:r>
              <a:rPr lang="en-ZA" sz="1800" dirty="0"/>
              <a:t>Copy of occupational health and safety act; act 85 of 1993</a:t>
            </a:r>
          </a:p>
          <a:p>
            <a:pPr lvl="1">
              <a:buFont typeface="Arial" panose="020B0604020202020204" pitchFamily="34" charset="0"/>
              <a:buChar char="•"/>
            </a:pPr>
            <a:endParaRPr lang="en-ZA" sz="1800" dirty="0"/>
          </a:p>
          <a:p>
            <a:pPr lvl="1">
              <a:buFont typeface="Arial" panose="020B0604020202020204" pitchFamily="34" charset="0"/>
              <a:buChar char="•"/>
            </a:pPr>
            <a:endParaRPr lang="en-ZA" i="1" dirty="0"/>
          </a:p>
          <a:p>
            <a:pPr lvl="1">
              <a:buFont typeface="Arial" panose="020B0604020202020204" pitchFamily="34" charset="0"/>
              <a:buChar char="•"/>
            </a:pPr>
            <a:endParaRPr lang="en-ZA" dirty="0"/>
          </a:p>
        </p:txBody>
      </p:sp>
      <p:pic>
        <p:nvPicPr>
          <p:cNvPr id="6" name="Picture 5">
            <a:extLst>
              <a:ext uri="{FF2B5EF4-FFF2-40B4-BE49-F238E27FC236}">
                <a16:creationId xmlns:a16="http://schemas.microsoft.com/office/drawing/2014/main" id="{7FA5A5D5-918A-4A63-978C-C879DE20532C}"/>
              </a:ext>
            </a:extLst>
          </p:cNvPr>
          <p:cNvPicPr>
            <a:picLocks noChangeAspect="1"/>
          </p:cNvPicPr>
          <p:nvPr/>
        </p:nvPicPr>
        <p:blipFill>
          <a:blip r:embed="rId2"/>
          <a:stretch>
            <a:fillRect/>
          </a:stretch>
        </p:blipFill>
        <p:spPr>
          <a:xfrm>
            <a:off x="6721805" y="1348014"/>
            <a:ext cx="5080000" cy="337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480286" y="6083834"/>
            <a:ext cx="1691414" cy="285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36301880"/>
      </p:ext>
    </p:extLst>
  </p:cSld>
  <p:clrMapOvr>
    <a:masterClrMapping/>
  </p:clrMapOvr>
</p:sld>
</file>

<file path=ppt/theme/theme1.xml><?xml version="1.0" encoding="utf-8"?>
<a:theme xmlns:a="http://schemas.openxmlformats.org/drawingml/2006/main" name="Box &amp; 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2.xml><?xml version="1.0" encoding="utf-8"?>
<a:theme xmlns:a="http://schemas.openxmlformats.org/drawingml/2006/main" name="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3.xml><?xml version="1.0" encoding="utf-8"?>
<a:theme xmlns:a="http://schemas.openxmlformats.org/drawingml/2006/main" name="Blank">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95656d3988648b7a4066cff2fcf477a xmlns="31179384-60c8-4c19-a33a-264e57250620">
      <Terms xmlns="http://schemas.microsoft.com/office/infopath/2007/PartnerControls">
        <TermInfo xmlns="http://schemas.microsoft.com/office/infopath/2007/PartnerControls">
          <TermName xmlns="http://schemas.microsoft.com/office/infopath/2007/PartnerControls">Telkom</TermName>
          <TermId xmlns="http://schemas.microsoft.com/office/infopath/2007/PartnerControls">4361eac9-b2dc-4e42-a1dd-977c48d71f13</TermId>
        </TermInfo>
      </Terms>
    </l95656d3988648b7a4066cff2fcf477a>
    <Asset_x0020_Description xmlns="31179384-60c8-4c19-a33a-264e57250620">Updated: 12 October 2015</Asset_x0020_Description>
    <b8a200af5c4b422e95d43a12bbef493f xmlns="31179384-60c8-4c19-a33a-264e57250620">
      <Terms xmlns="http://schemas.microsoft.com/office/infopath/2007/PartnerControls">
        <TermInfo xmlns="http://schemas.microsoft.com/office/infopath/2007/PartnerControls">
          <TermName xmlns="http://schemas.microsoft.com/office/infopath/2007/PartnerControls">PowerPoint Template</TermName>
          <TermId xmlns="http://schemas.microsoft.com/office/infopath/2007/PartnerControls">f727f58b-4bfe-4468-8e22-86798505eab6</TermId>
        </TermInfo>
      </Terms>
    </b8a200af5c4b422e95d43a12bbef493f>
    <Send_x0020_Stationary_x0020_to_x0020_Archive xmlns="23395f5a-407d-49ab-a6cb-ca3839fab021">
      <Url>http://corporateidentity.telkom.co.za/sites/telkomcontent/_layouts/15/wrkstat.aspx?List=23395f5a-407d-49ab-a6cb-ca3839fab021&amp;WorkflowInstanceName=a61fbc69-ea6d-4c69-ab6b-19795014ddac</Url>
      <Description>Finished</Description>
    </Send_x0020_Stationary_x0020_to_x0020_Archive>
    <TaxCatchAll xmlns="31179384-60c8-4c19-a33a-264e57250620">
      <Value>2</Value>
      <Value>23</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lkom Brand Asset - Document" ma:contentTypeID="0x010100920F2681CAA8C5438E01905ADD3B940000A1C8D2A0EE0C334681D3F084C4EA6E1D" ma:contentTypeVersion="3" ma:contentTypeDescription="" ma:contentTypeScope="" ma:versionID="01bd580827887a25abe11032823f6b30">
  <xsd:schema xmlns:xsd="http://www.w3.org/2001/XMLSchema" xmlns:xs="http://www.w3.org/2001/XMLSchema" xmlns:p="http://schemas.microsoft.com/office/2006/metadata/properties" xmlns:ns2="31179384-60c8-4c19-a33a-264e57250620" xmlns:ns3="23395f5a-407d-49ab-a6cb-ca3839fab021" targetNamespace="http://schemas.microsoft.com/office/2006/metadata/properties" ma:root="true" ma:fieldsID="b46b5d1c9241e732920eb33d5ad65163" ns2:_="" ns3:_="">
    <xsd:import namespace="31179384-60c8-4c19-a33a-264e57250620"/>
    <xsd:import namespace="23395f5a-407d-49ab-a6cb-ca3839fab021"/>
    <xsd:element name="properties">
      <xsd:complexType>
        <xsd:sequence>
          <xsd:element name="documentManagement">
            <xsd:complexType>
              <xsd:all>
                <xsd:element ref="ns2:Asset_x0020_Description" minOccurs="0"/>
                <xsd:element ref="ns2:l95656d3988648b7a4066cff2fcf477a" minOccurs="0"/>
                <xsd:element ref="ns2:TaxCatchAll" minOccurs="0"/>
                <xsd:element ref="ns2:TaxCatchAllLabel" minOccurs="0"/>
                <xsd:element ref="ns2:b8a200af5c4b422e95d43a12bbef493f" minOccurs="0"/>
                <xsd:element ref="ns3:Send_x0020_Stationary_x0020_to_x0020_Arch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79384-60c8-4c19-a33a-264e57250620" elementFormDefault="qualified">
    <xsd:import namespace="http://schemas.microsoft.com/office/2006/documentManagement/types"/>
    <xsd:import namespace="http://schemas.microsoft.com/office/infopath/2007/PartnerControls"/>
    <xsd:element name="Asset_x0020_Description" ma:index="8" nillable="true" ma:displayName="Asset Description" ma:internalName="Asset_x0020_Description">
      <xsd:simpleType>
        <xsd:restriction base="dms:Note">
          <xsd:maxLength value="255"/>
        </xsd:restriction>
      </xsd:simpleType>
    </xsd:element>
    <xsd:element name="l95656d3988648b7a4066cff2fcf477a" ma:index="9" nillable="true" ma:taxonomy="true" ma:internalName="l95656d3988648b7a4066cff2fcf477a" ma:taxonomyFieldName="Division" ma:displayName="Division" ma:default="" ma:fieldId="{595656d3-9886-48b7-a406-6cff2fcf477a}" ma:sspId="713709a5-9bb7-40cf-9f64-c9d9f6ce1f75" ma:termSetId="c988653c-e74d-46c9-8d42-49d71cc5002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4c7f477b-4ce7-40dc-8207-dda225afeeb9}" ma:internalName="TaxCatchAll" ma:showField="CatchAllData" ma:web="31179384-60c8-4c19-a33a-264e57250620">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4c7f477b-4ce7-40dc-8207-dda225afeeb9}" ma:internalName="TaxCatchAllLabel" ma:readOnly="true" ma:showField="CatchAllDataLabel" ma:web="31179384-60c8-4c19-a33a-264e57250620">
      <xsd:complexType>
        <xsd:complexContent>
          <xsd:extension base="dms:MultiChoiceLookup">
            <xsd:sequence>
              <xsd:element name="Value" type="dms:Lookup" maxOccurs="unbounded" minOccurs="0" nillable="true"/>
            </xsd:sequence>
          </xsd:extension>
        </xsd:complexContent>
      </xsd:complexType>
    </xsd:element>
    <xsd:element name="b8a200af5c4b422e95d43a12bbef493f" ma:index="13" nillable="true" ma:taxonomy="true" ma:internalName="b8a200af5c4b422e95d43a12bbef493f" ma:taxonomyFieldName="ProductCatalogItemCategory" ma:displayName="Item Category" ma:default="" ma:fieldId="{b8a200af-5c4b-422e-95d4-3a12bbef493f}" ma:sspId="713709a5-9bb7-40cf-9f64-c9d9f6ce1f75" ma:termSetId="a9ae8ad8-4f49-4826-9737-afd4bd0144f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395f5a-407d-49ab-a6cb-ca3839fab021" elementFormDefault="qualified">
    <xsd:import namespace="http://schemas.microsoft.com/office/2006/documentManagement/types"/>
    <xsd:import namespace="http://schemas.microsoft.com/office/infopath/2007/PartnerControls"/>
    <xsd:element name="Send_x0020_Stationary_x0020_to_x0020_Archive" ma:index="15" nillable="true" ma:displayName="Send Stationary to Archive" ma:internalName="Send_x0020_Stationary_x0020_to_x0020_Archiv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98D848-436B-431A-BDEA-113873850E2A}">
  <ds:schemaRef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http://schemas.microsoft.com/office/infopath/2007/PartnerControls"/>
    <ds:schemaRef ds:uri="31179384-60c8-4c19-a33a-264e57250620"/>
    <ds:schemaRef ds:uri="http://schemas.openxmlformats.org/package/2006/metadata/core-properties"/>
    <ds:schemaRef ds:uri="23395f5a-407d-49ab-a6cb-ca3839fab021"/>
    <ds:schemaRef ds:uri="http://purl.org/dc/dcmitype/"/>
  </ds:schemaRefs>
</ds:datastoreItem>
</file>

<file path=customXml/itemProps2.xml><?xml version="1.0" encoding="utf-8"?>
<ds:datastoreItem xmlns:ds="http://schemas.openxmlformats.org/officeDocument/2006/customXml" ds:itemID="{D03CA2FA-5530-4642-A5D7-2D0D8BBB71D7}">
  <ds:schemaRefs>
    <ds:schemaRef ds:uri="http://schemas.microsoft.com/sharepoint/v3/contenttype/forms"/>
  </ds:schemaRefs>
</ds:datastoreItem>
</file>

<file path=customXml/itemProps3.xml><?xml version="1.0" encoding="utf-8"?>
<ds:datastoreItem xmlns:ds="http://schemas.openxmlformats.org/officeDocument/2006/customXml" ds:itemID="{97608EB3-42B7-4EE9-A982-5936FF5BED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179384-60c8-4c19-a33a-264e57250620"/>
    <ds:schemaRef ds:uri="23395f5a-407d-49ab-a6cb-ca3839fab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Telkom</Template>
  <TotalTime>3629</TotalTime>
  <Words>1489</Words>
  <Application>Microsoft Office PowerPoint</Application>
  <PresentationFormat>Widescreen</PresentationFormat>
  <Paragraphs>126</Paragraphs>
  <Slides>14</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14</vt:i4>
      </vt:variant>
    </vt:vector>
  </HeadingPairs>
  <TitlesOfParts>
    <vt:vector size="19" baseType="lpstr">
      <vt:lpstr>Arial</vt:lpstr>
      <vt:lpstr>Calibri</vt:lpstr>
      <vt:lpstr>Box &amp; logo</vt:lpstr>
      <vt:lpstr>Logo</vt:lpstr>
      <vt:lpstr>Blank</vt:lpstr>
      <vt:lpstr>PowerPoint Presentation</vt:lpstr>
      <vt:lpstr>Contractor stand-down Western Region 2018</vt:lpstr>
      <vt:lpstr>Introduction </vt:lpstr>
      <vt:lpstr>SHE Requirements in terms of construction regulations(GNR.84 OF 7 February 2014) </vt:lpstr>
      <vt:lpstr>Continued </vt:lpstr>
      <vt:lpstr>Duties of principal contractor and contractor (SP’s and sub-contractors)</vt:lpstr>
      <vt:lpstr>Continued</vt:lpstr>
      <vt:lpstr>What does the 37.2 agreement mean? </vt:lpstr>
      <vt:lpstr>Contents of SHE File</vt:lpstr>
      <vt:lpstr>Incident Management </vt:lpstr>
      <vt:lpstr>continued</vt:lpstr>
      <vt:lpstr>Common contractor/service provider  non-compliances </vt:lpstr>
      <vt:lpstr>Don’t take chances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16x9 - PPTX</dc:title>
  <dc:creator>Telkom</dc:creator>
  <cp:lastModifiedBy>Nombeko Ntsadu (N)</cp:lastModifiedBy>
  <cp:revision>374</cp:revision>
  <dcterms:created xsi:type="dcterms:W3CDTF">2015-09-15T08:03:45Z</dcterms:created>
  <dcterms:modified xsi:type="dcterms:W3CDTF">2018-09-06T08:37:05Z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ductCatalogItemCategory">
    <vt:lpwstr>23;#PowerPoint Template|f727f58b-4bfe-4468-8e22-86798505eab6</vt:lpwstr>
  </property>
  <property fmtid="{D5CDD505-2E9C-101B-9397-08002B2CF9AE}" pid="3" name="Division">
    <vt:lpwstr>2;#Telkom|4361eac9-b2dc-4e42-a1dd-977c48d71f13</vt:lpwstr>
  </property>
  <property fmtid="{D5CDD505-2E9C-101B-9397-08002B2CF9AE}" pid="4" name="ContentTypeId">
    <vt:lpwstr>0x010100920F2681CAA8C5438E01905ADD3B940000A1C8D2A0EE0C334681D3F084C4EA6E1D</vt:lpwstr>
  </property>
</Properties>
</file>